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70" r:id="rId2"/>
    <p:sldId id="258" r:id="rId3"/>
    <p:sldId id="716" r:id="rId4"/>
    <p:sldId id="274" r:id="rId5"/>
    <p:sldId id="269" r:id="rId6"/>
    <p:sldId id="559" r:id="rId7"/>
    <p:sldId id="276" r:id="rId8"/>
    <p:sldId id="277" r:id="rId9"/>
    <p:sldId id="278" r:id="rId10"/>
    <p:sldId id="717" r:id="rId11"/>
    <p:sldId id="262" r:id="rId12"/>
    <p:sldId id="273" r:id="rId13"/>
    <p:sldId id="280"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272"/>
    <a:srgbClr val="0002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4"/>
    <p:restoredTop sz="94681"/>
  </p:normalViewPr>
  <p:slideViewPr>
    <p:cSldViewPr snapToGrid="0" snapToObjects="1">
      <p:cViewPr varScale="1">
        <p:scale>
          <a:sx n="63" d="100"/>
          <a:sy n="63"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2A6352-865F-FE48-BB00-48242CE1F3BE}" type="datetimeFigureOut">
              <a:rPr lang="en-US" smtClean="0"/>
              <a:t>3/4/2021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05665-AA0E-B84E-BB03-F75F0C4BD654}" type="slidenum">
              <a:rPr lang="en-US" smtClean="0"/>
              <a:t>‹#›</a:t>
            </a:fld>
            <a:endParaRPr lang="en-US"/>
          </a:p>
        </p:txBody>
      </p:sp>
    </p:spTree>
    <p:extLst>
      <p:ext uri="{BB962C8B-B14F-4D97-AF65-F5344CB8AC3E}">
        <p14:creationId xmlns:p14="http://schemas.microsoft.com/office/powerpoint/2010/main" val="479211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A55CF2-256D-44FD-9430-5B63A079CF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8214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A55CF2-256D-44FD-9430-5B63A079CF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8881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3C05665-AA0E-B84E-BB03-F75F0C4BD654}" type="slidenum">
              <a:rPr lang="en-US" smtClean="0"/>
              <a:t>9</a:t>
            </a:fld>
            <a:endParaRPr lang="en-US"/>
          </a:p>
        </p:txBody>
      </p:sp>
    </p:spTree>
    <p:extLst>
      <p:ext uri="{BB962C8B-B14F-4D97-AF65-F5344CB8AC3E}">
        <p14:creationId xmlns:p14="http://schemas.microsoft.com/office/powerpoint/2010/main" val="3905862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A55CF2-256D-44FD-9430-5B63A079CF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4102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C05665-AA0E-B84E-BB03-F75F0C4BD654}" type="slidenum">
              <a:rPr lang="en-US" smtClean="0"/>
              <a:t>13</a:t>
            </a:fld>
            <a:endParaRPr lang="en-US"/>
          </a:p>
        </p:txBody>
      </p:sp>
    </p:spTree>
    <p:extLst>
      <p:ext uri="{BB962C8B-B14F-4D97-AF65-F5344CB8AC3E}">
        <p14:creationId xmlns:p14="http://schemas.microsoft.com/office/powerpoint/2010/main" val="138469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0BCB-77BE-B843-88B4-67D4A762D5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64CDD4-3DF7-E549-889A-491414CEC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B1B86A-3E80-1741-B68F-5FD2476A91B8}"/>
              </a:ext>
            </a:extLst>
          </p:cNvPr>
          <p:cNvSpPr>
            <a:spLocks noGrp="1"/>
          </p:cNvSpPr>
          <p:nvPr>
            <p:ph type="dt" sz="half" idx="10"/>
          </p:nvPr>
        </p:nvSpPr>
        <p:spPr/>
        <p:txBody>
          <a:bodyPr/>
          <a:lstStyle/>
          <a:p>
            <a:fld id="{DA681BDB-808B-3544-AABF-1D117959B41D}" type="datetimeFigureOut">
              <a:rPr lang="en-US" smtClean="0"/>
              <a:t>3/4/2021</a:t>
            </a:fld>
            <a:endParaRPr lang="en-US"/>
          </a:p>
        </p:txBody>
      </p:sp>
      <p:sp>
        <p:nvSpPr>
          <p:cNvPr id="5" name="Footer Placeholder 4">
            <a:extLst>
              <a:ext uri="{FF2B5EF4-FFF2-40B4-BE49-F238E27FC236}">
                <a16:creationId xmlns:a16="http://schemas.microsoft.com/office/drawing/2014/main" id="{0A8566BB-59FA-B54B-BB0B-5B8D9C534C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CDDD79-F51E-904E-8D82-41C837988479}"/>
              </a:ext>
            </a:extLst>
          </p:cNvPr>
          <p:cNvSpPr>
            <a:spLocks noGrp="1"/>
          </p:cNvSpPr>
          <p:nvPr>
            <p:ph type="sldNum" sz="quarter" idx="12"/>
          </p:nvPr>
        </p:nvSpPr>
        <p:spPr/>
        <p:txBody>
          <a:bodyPr/>
          <a:lstStyle/>
          <a:p>
            <a:fld id="{6F35971B-3C78-E745-8643-0791642A51B5}" type="slidenum">
              <a:rPr lang="en-US" smtClean="0"/>
              <a:t>‹#›</a:t>
            </a:fld>
            <a:endParaRPr lang="en-US"/>
          </a:p>
        </p:txBody>
      </p:sp>
    </p:spTree>
    <p:extLst>
      <p:ext uri="{BB962C8B-B14F-4D97-AF65-F5344CB8AC3E}">
        <p14:creationId xmlns:p14="http://schemas.microsoft.com/office/powerpoint/2010/main" val="2400626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3675D-0369-DA4F-8CA3-D2F63480E4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D4352D-0F2B-814C-927F-F54EBB3A5C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C9660-DDCC-8049-AA62-F131AB18D258}"/>
              </a:ext>
            </a:extLst>
          </p:cNvPr>
          <p:cNvSpPr>
            <a:spLocks noGrp="1"/>
          </p:cNvSpPr>
          <p:nvPr>
            <p:ph type="dt" sz="half" idx="10"/>
          </p:nvPr>
        </p:nvSpPr>
        <p:spPr/>
        <p:txBody>
          <a:bodyPr/>
          <a:lstStyle/>
          <a:p>
            <a:fld id="{DA681BDB-808B-3544-AABF-1D117959B41D}" type="datetimeFigureOut">
              <a:rPr lang="en-US" smtClean="0"/>
              <a:t>3/4/2021</a:t>
            </a:fld>
            <a:endParaRPr lang="en-US"/>
          </a:p>
        </p:txBody>
      </p:sp>
      <p:sp>
        <p:nvSpPr>
          <p:cNvPr id="5" name="Footer Placeholder 4">
            <a:extLst>
              <a:ext uri="{FF2B5EF4-FFF2-40B4-BE49-F238E27FC236}">
                <a16:creationId xmlns:a16="http://schemas.microsoft.com/office/drawing/2014/main" id="{54D7B366-FE27-D642-B603-7851BC56BF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A350B-68A8-0D43-B122-6680943E3322}"/>
              </a:ext>
            </a:extLst>
          </p:cNvPr>
          <p:cNvSpPr>
            <a:spLocks noGrp="1"/>
          </p:cNvSpPr>
          <p:nvPr>
            <p:ph type="sldNum" sz="quarter" idx="12"/>
          </p:nvPr>
        </p:nvSpPr>
        <p:spPr/>
        <p:txBody>
          <a:bodyPr/>
          <a:lstStyle/>
          <a:p>
            <a:fld id="{6F35971B-3C78-E745-8643-0791642A51B5}" type="slidenum">
              <a:rPr lang="en-US" smtClean="0"/>
              <a:t>‹#›</a:t>
            </a:fld>
            <a:endParaRPr lang="en-US"/>
          </a:p>
        </p:txBody>
      </p:sp>
    </p:spTree>
    <p:extLst>
      <p:ext uri="{BB962C8B-B14F-4D97-AF65-F5344CB8AC3E}">
        <p14:creationId xmlns:p14="http://schemas.microsoft.com/office/powerpoint/2010/main" val="1404504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E5C57E-8438-FC48-BBC2-5EA027163C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9E6703-1B17-5840-ACEA-2817E19EA3A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4960C4-2E46-E644-AB42-B65D732464A7}"/>
              </a:ext>
            </a:extLst>
          </p:cNvPr>
          <p:cNvSpPr>
            <a:spLocks noGrp="1"/>
          </p:cNvSpPr>
          <p:nvPr>
            <p:ph type="dt" sz="half" idx="10"/>
          </p:nvPr>
        </p:nvSpPr>
        <p:spPr/>
        <p:txBody>
          <a:bodyPr/>
          <a:lstStyle/>
          <a:p>
            <a:fld id="{DA681BDB-808B-3544-AABF-1D117959B41D}" type="datetimeFigureOut">
              <a:rPr lang="en-US" smtClean="0"/>
              <a:t>3/4/2021</a:t>
            </a:fld>
            <a:endParaRPr lang="en-US"/>
          </a:p>
        </p:txBody>
      </p:sp>
      <p:sp>
        <p:nvSpPr>
          <p:cNvPr id="5" name="Footer Placeholder 4">
            <a:extLst>
              <a:ext uri="{FF2B5EF4-FFF2-40B4-BE49-F238E27FC236}">
                <a16:creationId xmlns:a16="http://schemas.microsoft.com/office/drawing/2014/main" id="{20CD182E-B495-9D43-9423-28A48CF0C5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74C123-4096-2F4F-97A8-A173CAD77B8A}"/>
              </a:ext>
            </a:extLst>
          </p:cNvPr>
          <p:cNvSpPr>
            <a:spLocks noGrp="1"/>
          </p:cNvSpPr>
          <p:nvPr>
            <p:ph type="sldNum" sz="quarter" idx="12"/>
          </p:nvPr>
        </p:nvSpPr>
        <p:spPr/>
        <p:txBody>
          <a:bodyPr/>
          <a:lstStyle/>
          <a:p>
            <a:fld id="{6F35971B-3C78-E745-8643-0791642A51B5}" type="slidenum">
              <a:rPr lang="en-US" smtClean="0"/>
              <a:t>‹#›</a:t>
            </a:fld>
            <a:endParaRPr lang="en-US"/>
          </a:p>
        </p:txBody>
      </p:sp>
    </p:spTree>
    <p:extLst>
      <p:ext uri="{BB962C8B-B14F-4D97-AF65-F5344CB8AC3E}">
        <p14:creationId xmlns:p14="http://schemas.microsoft.com/office/powerpoint/2010/main" val="3011161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72DC5-6AF7-3046-BA90-D1AC03434E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6FF391-172B-0E47-9990-C3ED62E046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0CB10-5965-B444-AC5C-374E44689474}"/>
              </a:ext>
            </a:extLst>
          </p:cNvPr>
          <p:cNvSpPr>
            <a:spLocks noGrp="1"/>
          </p:cNvSpPr>
          <p:nvPr>
            <p:ph type="dt" sz="half" idx="10"/>
          </p:nvPr>
        </p:nvSpPr>
        <p:spPr/>
        <p:txBody>
          <a:bodyPr/>
          <a:lstStyle/>
          <a:p>
            <a:fld id="{DA681BDB-808B-3544-AABF-1D117959B41D}" type="datetimeFigureOut">
              <a:rPr lang="en-US" smtClean="0"/>
              <a:t>3/4/2021</a:t>
            </a:fld>
            <a:endParaRPr lang="en-US"/>
          </a:p>
        </p:txBody>
      </p:sp>
      <p:sp>
        <p:nvSpPr>
          <p:cNvPr id="5" name="Footer Placeholder 4">
            <a:extLst>
              <a:ext uri="{FF2B5EF4-FFF2-40B4-BE49-F238E27FC236}">
                <a16:creationId xmlns:a16="http://schemas.microsoft.com/office/drawing/2014/main" id="{9BCAAC0D-AB6F-A04D-964D-2266EB66C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0E4DFA-100B-9947-BEEE-975DFA57E829}"/>
              </a:ext>
            </a:extLst>
          </p:cNvPr>
          <p:cNvSpPr>
            <a:spLocks noGrp="1"/>
          </p:cNvSpPr>
          <p:nvPr>
            <p:ph type="sldNum" sz="quarter" idx="12"/>
          </p:nvPr>
        </p:nvSpPr>
        <p:spPr/>
        <p:txBody>
          <a:bodyPr/>
          <a:lstStyle/>
          <a:p>
            <a:fld id="{6F35971B-3C78-E745-8643-0791642A51B5}" type="slidenum">
              <a:rPr lang="en-US" smtClean="0"/>
              <a:t>‹#›</a:t>
            </a:fld>
            <a:endParaRPr lang="en-US"/>
          </a:p>
        </p:txBody>
      </p:sp>
    </p:spTree>
    <p:extLst>
      <p:ext uri="{BB962C8B-B14F-4D97-AF65-F5344CB8AC3E}">
        <p14:creationId xmlns:p14="http://schemas.microsoft.com/office/powerpoint/2010/main" val="753246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6D2E2-5837-3046-92B0-545EAD136C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D866E4-BCD2-7141-854E-AA67D23658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49AE9B1-435F-4549-8FA5-B1ACFB333592}"/>
              </a:ext>
            </a:extLst>
          </p:cNvPr>
          <p:cNvSpPr>
            <a:spLocks noGrp="1"/>
          </p:cNvSpPr>
          <p:nvPr>
            <p:ph type="dt" sz="half" idx="10"/>
          </p:nvPr>
        </p:nvSpPr>
        <p:spPr/>
        <p:txBody>
          <a:bodyPr/>
          <a:lstStyle/>
          <a:p>
            <a:fld id="{DA681BDB-808B-3544-AABF-1D117959B41D}" type="datetimeFigureOut">
              <a:rPr lang="en-US" smtClean="0"/>
              <a:t>3/4/2021</a:t>
            </a:fld>
            <a:endParaRPr lang="en-US"/>
          </a:p>
        </p:txBody>
      </p:sp>
      <p:sp>
        <p:nvSpPr>
          <p:cNvPr id="5" name="Footer Placeholder 4">
            <a:extLst>
              <a:ext uri="{FF2B5EF4-FFF2-40B4-BE49-F238E27FC236}">
                <a16:creationId xmlns:a16="http://schemas.microsoft.com/office/drawing/2014/main" id="{A5CD0450-C360-3349-AFFF-D2B5F70F5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2B357D-90B7-6E47-A43B-D989DB67DA21}"/>
              </a:ext>
            </a:extLst>
          </p:cNvPr>
          <p:cNvSpPr>
            <a:spLocks noGrp="1"/>
          </p:cNvSpPr>
          <p:nvPr>
            <p:ph type="sldNum" sz="quarter" idx="12"/>
          </p:nvPr>
        </p:nvSpPr>
        <p:spPr/>
        <p:txBody>
          <a:bodyPr/>
          <a:lstStyle/>
          <a:p>
            <a:fld id="{6F35971B-3C78-E745-8643-0791642A51B5}" type="slidenum">
              <a:rPr lang="en-US" smtClean="0"/>
              <a:t>‹#›</a:t>
            </a:fld>
            <a:endParaRPr lang="en-US"/>
          </a:p>
        </p:txBody>
      </p:sp>
    </p:spTree>
    <p:extLst>
      <p:ext uri="{BB962C8B-B14F-4D97-AF65-F5344CB8AC3E}">
        <p14:creationId xmlns:p14="http://schemas.microsoft.com/office/powerpoint/2010/main" val="517213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97FFA-FDCD-4243-9B55-902A191656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202C44-2739-F04A-B828-E7778D0E8D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40C0E7-8E09-2A43-A120-84960BF6AC2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25B16D-DF96-C34F-BC2F-841301AC18A8}"/>
              </a:ext>
            </a:extLst>
          </p:cNvPr>
          <p:cNvSpPr>
            <a:spLocks noGrp="1"/>
          </p:cNvSpPr>
          <p:nvPr>
            <p:ph type="dt" sz="half" idx="10"/>
          </p:nvPr>
        </p:nvSpPr>
        <p:spPr/>
        <p:txBody>
          <a:bodyPr/>
          <a:lstStyle/>
          <a:p>
            <a:fld id="{DA681BDB-808B-3544-AABF-1D117959B41D}" type="datetimeFigureOut">
              <a:rPr lang="en-US" smtClean="0"/>
              <a:t>3/4/2021</a:t>
            </a:fld>
            <a:endParaRPr lang="en-US"/>
          </a:p>
        </p:txBody>
      </p:sp>
      <p:sp>
        <p:nvSpPr>
          <p:cNvPr id="6" name="Footer Placeholder 5">
            <a:extLst>
              <a:ext uri="{FF2B5EF4-FFF2-40B4-BE49-F238E27FC236}">
                <a16:creationId xmlns:a16="http://schemas.microsoft.com/office/drawing/2014/main" id="{1FCE19C2-650A-5C41-8423-1DB737E784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4EB881-20D0-8A43-98ED-8EB5B6C9E151}"/>
              </a:ext>
            </a:extLst>
          </p:cNvPr>
          <p:cNvSpPr>
            <a:spLocks noGrp="1"/>
          </p:cNvSpPr>
          <p:nvPr>
            <p:ph type="sldNum" sz="quarter" idx="12"/>
          </p:nvPr>
        </p:nvSpPr>
        <p:spPr/>
        <p:txBody>
          <a:bodyPr/>
          <a:lstStyle/>
          <a:p>
            <a:fld id="{6F35971B-3C78-E745-8643-0791642A51B5}" type="slidenum">
              <a:rPr lang="en-US" smtClean="0"/>
              <a:t>‹#›</a:t>
            </a:fld>
            <a:endParaRPr lang="en-US"/>
          </a:p>
        </p:txBody>
      </p:sp>
    </p:spTree>
    <p:extLst>
      <p:ext uri="{BB962C8B-B14F-4D97-AF65-F5344CB8AC3E}">
        <p14:creationId xmlns:p14="http://schemas.microsoft.com/office/powerpoint/2010/main" val="925350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E2CD-3E5F-CE4B-9A06-3BFF9B8FB2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9FF42B-644E-0749-9C78-24E4F1D0F9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E83BDBD-5040-3C46-9958-DCDFA7A3757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F7E089-950D-F04A-9F01-17CFD7AB8E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02CEDF3-B13D-F345-99FA-0CC6FBA4721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E8973F-84D4-C449-988E-FBD2937253C8}"/>
              </a:ext>
            </a:extLst>
          </p:cNvPr>
          <p:cNvSpPr>
            <a:spLocks noGrp="1"/>
          </p:cNvSpPr>
          <p:nvPr>
            <p:ph type="dt" sz="half" idx="10"/>
          </p:nvPr>
        </p:nvSpPr>
        <p:spPr/>
        <p:txBody>
          <a:bodyPr/>
          <a:lstStyle/>
          <a:p>
            <a:fld id="{DA681BDB-808B-3544-AABF-1D117959B41D}" type="datetimeFigureOut">
              <a:rPr lang="en-US" smtClean="0"/>
              <a:t>3/4/2021</a:t>
            </a:fld>
            <a:endParaRPr lang="en-US"/>
          </a:p>
        </p:txBody>
      </p:sp>
      <p:sp>
        <p:nvSpPr>
          <p:cNvPr id="8" name="Footer Placeholder 7">
            <a:extLst>
              <a:ext uri="{FF2B5EF4-FFF2-40B4-BE49-F238E27FC236}">
                <a16:creationId xmlns:a16="http://schemas.microsoft.com/office/drawing/2014/main" id="{5D13C918-4BEB-9C41-95F4-48932E24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250260-9E48-F942-964B-B191E07DD3A5}"/>
              </a:ext>
            </a:extLst>
          </p:cNvPr>
          <p:cNvSpPr>
            <a:spLocks noGrp="1"/>
          </p:cNvSpPr>
          <p:nvPr>
            <p:ph type="sldNum" sz="quarter" idx="12"/>
          </p:nvPr>
        </p:nvSpPr>
        <p:spPr/>
        <p:txBody>
          <a:bodyPr/>
          <a:lstStyle/>
          <a:p>
            <a:fld id="{6F35971B-3C78-E745-8643-0791642A51B5}" type="slidenum">
              <a:rPr lang="en-US" smtClean="0"/>
              <a:t>‹#›</a:t>
            </a:fld>
            <a:endParaRPr lang="en-US"/>
          </a:p>
        </p:txBody>
      </p:sp>
    </p:spTree>
    <p:extLst>
      <p:ext uri="{BB962C8B-B14F-4D97-AF65-F5344CB8AC3E}">
        <p14:creationId xmlns:p14="http://schemas.microsoft.com/office/powerpoint/2010/main" val="1025902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3A03D-9F72-CB49-9C95-9D5B53339A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7CD4F9-6E9D-E944-94FA-DF0298544F6F}"/>
              </a:ext>
            </a:extLst>
          </p:cNvPr>
          <p:cNvSpPr>
            <a:spLocks noGrp="1"/>
          </p:cNvSpPr>
          <p:nvPr>
            <p:ph type="dt" sz="half" idx="10"/>
          </p:nvPr>
        </p:nvSpPr>
        <p:spPr/>
        <p:txBody>
          <a:bodyPr/>
          <a:lstStyle/>
          <a:p>
            <a:fld id="{DA681BDB-808B-3544-AABF-1D117959B41D}" type="datetimeFigureOut">
              <a:rPr lang="en-US" smtClean="0"/>
              <a:t>3/4/2021</a:t>
            </a:fld>
            <a:endParaRPr lang="en-US"/>
          </a:p>
        </p:txBody>
      </p:sp>
      <p:sp>
        <p:nvSpPr>
          <p:cNvPr id="4" name="Footer Placeholder 3">
            <a:extLst>
              <a:ext uri="{FF2B5EF4-FFF2-40B4-BE49-F238E27FC236}">
                <a16:creationId xmlns:a16="http://schemas.microsoft.com/office/drawing/2014/main" id="{0548A7B7-F68A-A14B-953D-320A019BC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215DFF-863D-F147-BB16-44D3C87C596E}"/>
              </a:ext>
            </a:extLst>
          </p:cNvPr>
          <p:cNvSpPr>
            <a:spLocks noGrp="1"/>
          </p:cNvSpPr>
          <p:nvPr>
            <p:ph type="sldNum" sz="quarter" idx="12"/>
          </p:nvPr>
        </p:nvSpPr>
        <p:spPr/>
        <p:txBody>
          <a:bodyPr/>
          <a:lstStyle/>
          <a:p>
            <a:fld id="{6F35971B-3C78-E745-8643-0791642A51B5}" type="slidenum">
              <a:rPr lang="en-US" smtClean="0"/>
              <a:t>‹#›</a:t>
            </a:fld>
            <a:endParaRPr lang="en-US"/>
          </a:p>
        </p:txBody>
      </p:sp>
    </p:spTree>
    <p:extLst>
      <p:ext uri="{BB962C8B-B14F-4D97-AF65-F5344CB8AC3E}">
        <p14:creationId xmlns:p14="http://schemas.microsoft.com/office/powerpoint/2010/main" val="3396963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69E0D-096C-034A-A463-173EAF0AA7B7}"/>
              </a:ext>
            </a:extLst>
          </p:cNvPr>
          <p:cNvSpPr>
            <a:spLocks noGrp="1"/>
          </p:cNvSpPr>
          <p:nvPr>
            <p:ph type="dt" sz="half" idx="10"/>
          </p:nvPr>
        </p:nvSpPr>
        <p:spPr/>
        <p:txBody>
          <a:bodyPr/>
          <a:lstStyle/>
          <a:p>
            <a:fld id="{DA681BDB-808B-3544-AABF-1D117959B41D}" type="datetimeFigureOut">
              <a:rPr lang="en-US" smtClean="0"/>
              <a:t>3/4/2021</a:t>
            </a:fld>
            <a:endParaRPr lang="en-US"/>
          </a:p>
        </p:txBody>
      </p:sp>
      <p:sp>
        <p:nvSpPr>
          <p:cNvPr id="3" name="Footer Placeholder 2">
            <a:extLst>
              <a:ext uri="{FF2B5EF4-FFF2-40B4-BE49-F238E27FC236}">
                <a16:creationId xmlns:a16="http://schemas.microsoft.com/office/drawing/2014/main" id="{E9F66999-175F-F04C-88EB-BB4D3BB522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C72823-5957-EB41-A2E7-4C3EBF112D5B}"/>
              </a:ext>
            </a:extLst>
          </p:cNvPr>
          <p:cNvSpPr>
            <a:spLocks noGrp="1"/>
          </p:cNvSpPr>
          <p:nvPr>
            <p:ph type="sldNum" sz="quarter" idx="12"/>
          </p:nvPr>
        </p:nvSpPr>
        <p:spPr/>
        <p:txBody>
          <a:bodyPr/>
          <a:lstStyle/>
          <a:p>
            <a:fld id="{6F35971B-3C78-E745-8643-0791642A51B5}" type="slidenum">
              <a:rPr lang="en-US" smtClean="0"/>
              <a:t>‹#›</a:t>
            </a:fld>
            <a:endParaRPr lang="en-US"/>
          </a:p>
        </p:txBody>
      </p:sp>
    </p:spTree>
    <p:extLst>
      <p:ext uri="{BB962C8B-B14F-4D97-AF65-F5344CB8AC3E}">
        <p14:creationId xmlns:p14="http://schemas.microsoft.com/office/powerpoint/2010/main" val="3265671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1BF04-6812-7F4D-95AF-318227B102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F23D87-DF9C-4F43-929A-77AA3CEEF5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9A6C6-1CEE-BC4B-A169-7833DF6C06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6DAC0A4-9943-8E4B-A04C-F34BF3DAD357}"/>
              </a:ext>
            </a:extLst>
          </p:cNvPr>
          <p:cNvSpPr>
            <a:spLocks noGrp="1"/>
          </p:cNvSpPr>
          <p:nvPr>
            <p:ph type="dt" sz="half" idx="10"/>
          </p:nvPr>
        </p:nvSpPr>
        <p:spPr/>
        <p:txBody>
          <a:bodyPr/>
          <a:lstStyle/>
          <a:p>
            <a:fld id="{DA681BDB-808B-3544-AABF-1D117959B41D}" type="datetimeFigureOut">
              <a:rPr lang="en-US" smtClean="0"/>
              <a:t>3/4/2021</a:t>
            </a:fld>
            <a:endParaRPr lang="en-US"/>
          </a:p>
        </p:txBody>
      </p:sp>
      <p:sp>
        <p:nvSpPr>
          <p:cNvPr id="6" name="Footer Placeholder 5">
            <a:extLst>
              <a:ext uri="{FF2B5EF4-FFF2-40B4-BE49-F238E27FC236}">
                <a16:creationId xmlns:a16="http://schemas.microsoft.com/office/drawing/2014/main" id="{18C0F7B4-A53E-B342-87A7-A5A198B057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B868DA-1B90-9946-B30B-B2D2C694FBFD}"/>
              </a:ext>
            </a:extLst>
          </p:cNvPr>
          <p:cNvSpPr>
            <a:spLocks noGrp="1"/>
          </p:cNvSpPr>
          <p:nvPr>
            <p:ph type="sldNum" sz="quarter" idx="12"/>
          </p:nvPr>
        </p:nvSpPr>
        <p:spPr/>
        <p:txBody>
          <a:bodyPr/>
          <a:lstStyle/>
          <a:p>
            <a:fld id="{6F35971B-3C78-E745-8643-0791642A51B5}" type="slidenum">
              <a:rPr lang="en-US" smtClean="0"/>
              <a:t>‹#›</a:t>
            </a:fld>
            <a:endParaRPr lang="en-US"/>
          </a:p>
        </p:txBody>
      </p:sp>
    </p:spTree>
    <p:extLst>
      <p:ext uri="{BB962C8B-B14F-4D97-AF65-F5344CB8AC3E}">
        <p14:creationId xmlns:p14="http://schemas.microsoft.com/office/powerpoint/2010/main" val="1892533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A2D41-18D5-574C-8D16-EAEBF5EAB6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EC5E54-C0A7-8E4E-AE8E-D191EE5AE6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AC218A-E120-6A47-8AF1-B336C2FF77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67521CE-09B2-CB43-A405-BA2C8F8E52CA}"/>
              </a:ext>
            </a:extLst>
          </p:cNvPr>
          <p:cNvSpPr>
            <a:spLocks noGrp="1"/>
          </p:cNvSpPr>
          <p:nvPr>
            <p:ph type="dt" sz="half" idx="10"/>
          </p:nvPr>
        </p:nvSpPr>
        <p:spPr/>
        <p:txBody>
          <a:bodyPr/>
          <a:lstStyle/>
          <a:p>
            <a:fld id="{DA681BDB-808B-3544-AABF-1D117959B41D}" type="datetimeFigureOut">
              <a:rPr lang="en-US" smtClean="0"/>
              <a:t>3/4/2021</a:t>
            </a:fld>
            <a:endParaRPr lang="en-US"/>
          </a:p>
        </p:txBody>
      </p:sp>
      <p:sp>
        <p:nvSpPr>
          <p:cNvPr id="6" name="Footer Placeholder 5">
            <a:extLst>
              <a:ext uri="{FF2B5EF4-FFF2-40B4-BE49-F238E27FC236}">
                <a16:creationId xmlns:a16="http://schemas.microsoft.com/office/drawing/2014/main" id="{57A213C5-87FF-5247-A907-7ED18C7F1D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FA65D1-2846-4540-9D6E-926A0608557C}"/>
              </a:ext>
            </a:extLst>
          </p:cNvPr>
          <p:cNvSpPr>
            <a:spLocks noGrp="1"/>
          </p:cNvSpPr>
          <p:nvPr>
            <p:ph type="sldNum" sz="quarter" idx="12"/>
          </p:nvPr>
        </p:nvSpPr>
        <p:spPr/>
        <p:txBody>
          <a:bodyPr/>
          <a:lstStyle/>
          <a:p>
            <a:fld id="{6F35971B-3C78-E745-8643-0791642A51B5}" type="slidenum">
              <a:rPr lang="en-US" smtClean="0"/>
              <a:t>‹#›</a:t>
            </a:fld>
            <a:endParaRPr lang="en-US"/>
          </a:p>
        </p:txBody>
      </p:sp>
    </p:spTree>
    <p:extLst>
      <p:ext uri="{BB962C8B-B14F-4D97-AF65-F5344CB8AC3E}">
        <p14:creationId xmlns:p14="http://schemas.microsoft.com/office/powerpoint/2010/main" val="2216504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A2853-A1D4-0F49-9AF5-FD861B9D99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838F6A-87B3-1549-BE69-9CA77FF794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DD0372-AB57-A548-A092-7EF742B769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681BDB-808B-3544-AABF-1D117959B41D}" type="datetimeFigureOut">
              <a:rPr lang="en-US" smtClean="0"/>
              <a:t>3/4/2021</a:t>
            </a:fld>
            <a:endParaRPr lang="en-US"/>
          </a:p>
        </p:txBody>
      </p:sp>
      <p:sp>
        <p:nvSpPr>
          <p:cNvPr id="5" name="Footer Placeholder 4">
            <a:extLst>
              <a:ext uri="{FF2B5EF4-FFF2-40B4-BE49-F238E27FC236}">
                <a16:creationId xmlns:a16="http://schemas.microsoft.com/office/drawing/2014/main" id="{5C1F6CA4-11FA-3848-B703-D6BAE2F774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1E4E7C-A886-BD46-88CF-E1F29F8FEA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35971B-3C78-E745-8643-0791642A51B5}" type="slidenum">
              <a:rPr lang="en-US" smtClean="0"/>
              <a:t>‹#›</a:t>
            </a:fld>
            <a:endParaRPr lang="en-US"/>
          </a:p>
        </p:txBody>
      </p:sp>
    </p:spTree>
    <p:extLst>
      <p:ext uri="{BB962C8B-B14F-4D97-AF65-F5344CB8AC3E}">
        <p14:creationId xmlns:p14="http://schemas.microsoft.com/office/powerpoint/2010/main" val="2943424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notesSlide" Target="../notesSlides/notesSlide2.xml"/><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slideLayout" Target="../slideLayouts/slideLayout2.xml"/><Relationship Id="rId16" Type="http://schemas.openxmlformats.org/officeDocument/2006/relationships/image" Target="../media/image15.png"/><Relationship Id="rId1" Type="http://schemas.openxmlformats.org/officeDocument/2006/relationships/tags" Target="../tags/tag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59929-B4AF-4B4E-B612-E2299573236E}"/>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58E0EB0-3DD0-7042-AD29-221161639A39}"/>
              </a:ext>
            </a:extLst>
          </p:cNvPr>
          <p:cNvSpPr>
            <a:spLocks noGrp="1"/>
          </p:cNvSpPr>
          <p:nvPr>
            <p:ph type="ctrTitle"/>
          </p:nvPr>
        </p:nvSpPr>
        <p:spPr>
          <a:xfrm>
            <a:off x="1935680" y="956111"/>
            <a:ext cx="5450774" cy="1620837"/>
          </a:xfrm>
        </p:spPr>
        <p:txBody>
          <a:bodyPr>
            <a:noAutofit/>
          </a:bodyPr>
          <a:lstStyle/>
          <a:p>
            <a:r>
              <a:rPr lang="en-US" sz="6600" b="1" dirty="0">
                <a:solidFill>
                  <a:schemeClr val="bg1"/>
                </a:solidFill>
              </a:rPr>
              <a:t>BLOCKCHAIN PROJECT </a:t>
            </a:r>
            <a:endParaRPr lang="en-US" sz="6600" dirty="0"/>
          </a:p>
        </p:txBody>
      </p:sp>
      <p:sp>
        <p:nvSpPr>
          <p:cNvPr id="3" name="Subtitle 2">
            <a:extLst>
              <a:ext uri="{FF2B5EF4-FFF2-40B4-BE49-F238E27FC236}">
                <a16:creationId xmlns:a16="http://schemas.microsoft.com/office/drawing/2014/main" id="{08DF5E69-3AA9-4C4A-B600-1682094030D1}"/>
              </a:ext>
            </a:extLst>
          </p:cNvPr>
          <p:cNvSpPr>
            <a:spLocks noGrp="1"/>
          </p:cNvSpPr>
          <p:nvPr>
            <p:ph type="subTitle" idx="1"/>
          </p:nvPr>
        </p:nvSpPr>
        <p:spPr>
          <a:xfrm>
            <a:off x="2594760" y="4275119"/>
            <a:ext cx="4156364" cy="2317956"/>
          </a:xfrm>
        </p:spPr>
        <p:txBody>
          <a:bodyPr/>
          <a:lstStyle/>
          <a:p>
            <a:r>
              <a:rPr lang="en-US" b="1" u="sng" dirty="0">
                <a:solidFill>
                  <a:schemeClr val="bg1"/>
                </a:solidFill>
              </a:rPr>
              <a:t>Submitted by: Group 7</a:t>
            </a:r>
          </a:p>
          <a:p>
            <a:r>
              <a:rPr lang="en-US" b="1" dirty="0">
                <a:solidFill>
                  <a:schemeClr val="bg1"/>
                </a:solidFill>
              </a:rPr>
              <a:t>Anshita Khurana B2019006</a:t>
            </a:r>
          </a:p>
          <a:p>
            <a:r>
              <a:rPr lang="en-US" b="1" dirty="0">
                <a:solidFill>
                  <a:schemeClr val="bg1"/>
                </a:solidFill>
              </a:rPr>
              <a:t>Debasmita Mishra B2019015</a:t>
            </a:r>
          </a:p>
          <a:p>
            <a:r>
              <a:rPr lang="en-US" b="1" dirty="0">
                <a:solidFill>
                  <a:schemeClr val="bg1"/>
                </a:solidFill>
              </a:rPr>
              <a:t>Ridhi Khurana B2019039</a:t>
            </a:r>
          </a:p>
          <a:p>
            <a:r>
              <a:rPr lang="en-US" b="1" dirty="0">
                <a:solidFill>
                  <a:schemeClr val="bg1"/>
                </a:solidFill>
              </a:rPr>
              <a:t>Shashank Jain B2019042</a:t>
            </a:r>
            <a:endParaRPr lang="en-US" dirty="0"/>
          </a:p>
        </p:txBody>
      </p:sp>
      <p:grpSp>
        <p:nvGrpSpPr>
          <p:cNvPr id="5" name="Group 4">
            <a:extLst>
              <a:ext uri="{FF2B5EF4-FFF2-40B4-BE49-F238E27FC236}">
                <a16:creationId xmlns:a16="http://schemas.microsoft.com/office/drawing/2014/main" id="{69260616-338E-AD42-9D1C-C89390765E24}"/>
              </a:ext>
            </a:extLst>
          </p:cNvPr>
          <p:cNvGrpSpPr/>
          <p:nvPr/>
        </p:nvGrpSpPr>
        <p:grpSpPr>
          <a:xfrm>
            <a:off x="1194022" y="2049279"/>
            <a:ext cx="1238250" cy="2759442"/>
            <a:chOff x="1499256" y="3042689"/>
            <a:chExt cx="1238250" cy="2759442"/>
          </a:xfrm>
        </p:grpSpPr>
        <p:grpSp>
          <p:nvGrpSpPr>
            <p:cNvPr id="6" name="Group 5">
              <a:extLst>
                <a:ext uri="{FF2B5EF4-FFF2-40B4-BE49-F238E27FC236}">
                  <a16:creationId xmlns:a16="http://schemas.microsoft.com/office/drawing/2014/main" id="{624546A4-70D4-414F-AF21-A37F5B2AE57A}"/>
                </a:ext>
              </a:extLst>
            </p:cNvPr>
            <p:cNvGrpSpPr/>
            <p:nvPr/>
          </p:nvGrpSpPr>
          <p:grpSpPr>
            <a:xfrm>
              <a:off x="1499256" y="4563881"/>
              <a:ext cx="1238250" cy="1238250"/>
              <a:chOff x="3613806" y="3042689"/>
              <a:chExt cx="1238250" cy="1238250"/>
            </a:xfrm>
          </p:grpSpPr>
          <p:sp>
            <p:nvSpPr>
              <p:cNvPr id="10" name="Rectangle 9">
                <a:extLst>
                  <a:ext uri="{FF2B5EF4-FFF2-40B4-BE49-F238E27FC236}">
                    <a16:creationId xmlns:a16="http://schemas.microsoft.com/office/drawing/2014/main" id="{C2FDB7F1-1860-1044-903B-AFBBFFFB46FE}"/>
                  </a:ext>
                </a:extLst>
              </p:cNvPr>
              <p:cNvSpPr/>
              <p:nvPr/>
            </p:nvSpPr>
            <p:spPr>
              <a:xfrm>
                <a:off x="3613806" y="3042689"/>
                <a:ext cx="1238250" cy="123825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6842A71B-A32B-F54A-96B7-63EC5EE95BA0}"/>
                  </a:ext>
                </a:extLst>
              </p:cNvPr>
              <p:cNvSpPr>
                <a:spLocks/>
              </p:cNvSpPr>
              <p:nvPr/>
            </p:nvSpPr>
            <p:spPr bwMode="auto">
              <a:xfrm>
                <a:off x="3906805" y="3325631"/>
                <a:ext cx="652253" cy="672366"/>
              </a:xfrm>
              <a:custGeom>
                <a:avLst/>
                <a:gdLst>
                  <a:gd name="T0" fmla="*/ 88 w 96"/>
                  <a:gd name="T1" fmla="*/ 50 h 96"/>
                  <a:gd name="T2" fmla="*/ 81 w 96"/>
                  <a:gd name="T3" fmla="*/ 54 h 96"/>
                  <a:gd name="T4" fmla="*/ 71 w 96"/>
                  <a:gd name="T5" fmla="*/ 49 h 96"/>
                  <a:gd name="T6" fmla="*/ 72 w 96"/>
                  <a:gd name="T7" fmla="*/ 42 h 96"/>
                  <a:gd name="T8" fmla="*/ 68 w 96"/>
                  <a:gd name="T9" fmla="*/ 31 h 96"/>
                  <a:gd name="T10" fmla="*/ 84 w 96"/>
                  <a:gd name="T11" fmla="*/ 15 h 96"/>
                  <a:gd name="T12" fmla="*/ 88 w 96"/>
                  <a:gd name="T13" fmla="*/ 16 h 96"/>
                  <a:gd name="T14" fmla="*/ 96 w 96"/>
                  <a:gd name="T15" fmla="*/ 8 h 96"/>
                  <a:gd name="T16" fmla="*/ 88 w 96"/>
                  <a:gd name="T17" fmla="*/ 0 h 96"/>
                  <a:gd name="T18" fmla="*/ 80 w 96"/>
                  <a:gd name="T19" fmla="*/ 8 h 96"/>
                  <a:gd name="T20" fmla="*/ 81 w 96"/>
                  <a:gd name="T21" fmla="*/ 12 h 96"/>
                  <a:gd name="T22" fmla="*/ 65 w 96"/>
                  <a:gd name="T23" fmla="*/ 28 h 96"/>
                  <a:gd name="T24" fmla="*/ 54 w 96"/>
                  <a:gd name="T25" fmla="*/ 24 h 96"/>
                  <a:gd name="T26" fmla="*/ 38 w 96"/>
                  <a:gd name="T27" fmla="*/ 33 h 96"/>
                  <a:gd name="T28" fmla="*/ 16 w 96"/>
                  <a:gd name="T29" fmla="*/ 23 h 96"/>
                  <a:gd name="T30" fmla="*/ 16 w 96"/>
                  <a:gd name="T31" fmla="*/ 22 h 96"/>
                  <a:gd name="T32" fmla="*/ 8 w 96"/>
                  <a:gd name="T33" fmla="*/ 14 h 96"/>
                  <a:gd name="T34" fmla="*/ 0 w 96"/>
                  <a:gd name="T35" fmla="*/ 22 h 96"/>
                  <a:gd name="T36" fmla="*/ 8 w 96"/>
                  <a:gd name="T37" fmla="*/ 30 h 96"/>
                  <a:gd name="T38" fmla="*/ 14 w 96"/>
                  <a:gd name="T39" fmla="*/ 27 h 96"/>
                  <a:gd name="T40" fmla="*/ 37 w 96"/>
                  <a:gd name="T41" fmla="*/ 37 h 96"/>
                  <a:gd name="T42" fmla="*/ 36 w 96"/>
                  <a:gd name="T43" fmla="*/ 42 h 96"/>
                  <a:gd name="T44" fmla="*/ 40 w 96"/>
                  <a:gd name="T45" fmla="*/ 53 h 96"/>
                  <a:gd name="T46" fmla="*/ 12 w 96"/>
                  <a:gd name="T47" fmla="*/ 81 h 96"/>
                  <a:gd name="T48" fmla="*/ 8 w 96"/>
                  <a:gd name="T49" fmla="*/ 80 h 96"/>
                  <a:gd name="T50" fmla="*/ 0 w 96"/>
                  <a:gd name="T51" fmla="*/ 88 h 96"/>
                  <a:gd name="T52" fmla="*/ 8 w 96"/>
                  <a:gd name="T53" fmla="*/ 96 h 96"/>
                  <a:gd name="T54" fmla="*/ 16 w 96"/>
                  <a:gd name="T55" fmla="*/ 88 h 96"/>
                  <a:gd name="T56" fmla="*/ 15 w 96"/>
                  <a:gd name="T57" fmla="*/ 84 h 96"/>
                  <a:gd name="T58" fmla="*/ 43 w 96"/>
                  <a:gd name="T59" fmla="*/ 56 h 96"/>
                  <a:gd name="T60" fmla="*/ 52 w 96"/>
                  <a:gd name="T61" fmla="*/ 60 h 96"/>
                  <a:gd name="T62" fmla="*/ 52 w 96"/>
                  <a:gd name="T63" fmla="*/ 80 h 96"/>
                  <a:gd name="T64" fmla="*/ 46 w 96"/>
                  <a:gd name="T65" fmla="*/ 88 h 96"/>
                  <a:gd name="T66" fmla="*/ 54 w 96"/>
                  <a:gd name="T67" fmla="*/ 96 h 96"/>
                  <a:gd name="T68" fmla="*/ 62 w 96"/>
                  <a:gd name="T69" fmla="*/ 88 h 96"/>
                  <a:gd name="T70" fmla="*/ 56 w 96"/>
                  <a:gd name="T71" fmla="*/ 80 h 96"/>
                  <a:gd name="T72" fmla="*/ 56 w 96"/>
                  <a:gd name="T73" fmla="*/ 60 h 96"/>
                  <a:gd name="T74" fmla="*/ 69 w 96"/>
                  <a:gd name="T75" fmla="*/ 53 h 96"/>
                  <a:gd name="T76" fmla="*/ 80 w 96"/>
                  <a:gd name="T77" fmla="*/ 57 h 96"/>
                  <a:gd name="T78" fmla="*/ 80 w 96"/>
                  <a:gd name="T79" fmla="*/ 58 h 96"/>
                  <a:gd name="T80" fmla="*/ 88 w 96"/>
                  <a:gd name="T81" fmla="*/ 66 h 96"/>
                  <a:gd name="T82" fmla="*/ 96 w 96"/>
                  <a:gd name="T83" fmla="*/ 58 h 96"/>
                  <a:gd name="T84" fmla="*/ 88 w 96"/>
                  <a:gd name="T85"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88" y="50"/>
                    </a:moveTo>
                    <a:cubicBezTo>
                      <a:pt x="85" y="50"/>
                      <a:pt x="83" y="51"/>
                      <a:pt x="81" y="54"/>
                    </a:cubicBezTo>
                    <a:cubicBezTo>
                      <a:pt x="71" y="49"/>
                      <a:pt x="71" y="49"/>
                      <a:pt x="71" y="49"/>
                    </a:cubicBezTo>
                    <a:cubicBezTo>
                      <a:pt x="71" y="47"/>
                      <a:pt x="72" y="45"/>
                      <a:pt x="72" y="42"/>
                    </a:cubicBezTo>
                    <a:cubicBezTo>
                      <a:pt x="72" y="38"/>
                      <a:pt x="71" y="34"/>
                      <a:pt x="68" y="31"/>
                    </a:cubicBezTo>
                    <a:cubicBezTo>
                      <a:pt x="84" y="15"/>
                      <a:pt x="84" y="15"/>
                      <a:pt x="84" y="15"/>
                    </a:cubicBezTo>
                    <a:cubicBezTo>
                      <a:pt x="85" y="16"/>
                      <a:pt x="87" y="16"/>
                      <a:pt x="88" y="16"/>
                    </a:cubicBezTo>
                    <a:cubicBezTo>
                      <a:pt x="92" y="16"/>
                      <a:pt x="96" y="12"/>
                      <a:pt x="96" y="8"/>
                    </a:cubicBezTo>
                    <a:cubicBezTo>
                      <a:pt x="96" y="4"/>
                      <a:pt x="92" y="0"/>
                      <a:pt x="88" y="0"/>
                    </a:cubicBezTo>
                    <a:cubicBezTo>
                      <a:pt x="84" y="0"/>
                      <a:pt x="80" y="4"/>
                      <a:pt x="80" y="8"/>
                    </a:cubicBezTo>
                    <a:cubicBezTo>
                      <a:pt x="80" y="9"/>
                      <a:pt x="80" y="11"/>
                      <a:pt x="81" y="12"/>
                    </a:cubicBezTo>
                    <a:cubicBezTo>
                      <a:pt x="65" y="28"/>
                      <a:pt x="65" y="28"/>
                      <a:pt x="65" y="28"/>
                    </a:cubicBezTo>
                    <a:cubicBezTo>
                      <a:pt x="62" y="25"/>
                      <a:pt x="58" y="24"/>
                      <a:pt x="54" y="24"/>
                    </a:cubicBezTo>
                    <a:cubicBezTo>
                      <a:pt x="47" y="24"/>
                      <a:pt x="41" y="28"/>
                      <a:pt x="38" y="33"/>
                    </a:cubicBezTo>
                    <a:cubicBezTo>
                      <a:pt x="16" y="23"/>
                      <a:pt x="16" y="23"/>
                      <a:pt x="16" y="23"/>
                    </a:cubicBezTo>
                    <a:cubicBezTo>
                      <a:pt x="16" y="23"/>
                      <a:pt x="16" y="23"/>
                      <a:pt x="16" y="22"/>
                    </a:cubicBezTo>
                    <a:cubicBezTo>
                      <a:pt x="16" y="18"/>
                      <a:pt x="12" y="14"/>
                      <a:pt x="8" y="14"/>
                    </a:cubicBezTo>
                    <a:cubicBezTo>
                      <a:pt x="4" y="14"/>
                      <a:pt x="0" y="18"/>
                      <a:pt x="0" y="22"/>
                    </a:cubicBezTo>
                    <a:cubicBezTo>
                      <a:pt x="0" y="26"/>
                      <a:pt x="4" y="30"/>
                      <a:pt x="8" y="30"/>
                    </a:cubicBezTo>
                    <a:cubicBezTo>
                      <a:pt x="10" y="30"/>
                      <a:pt x="13" y="29"/>
                      <a:pt x="14" y="27"/>
                    </a:cubicBezTo>
                    <a:cubicBezTo>
                      <a:pt x="37" y="37"/>
                      <a:pt x="37" y="37"/>
                      <a:pt x="37" y="37"/>
                    </a:cubicBezTo>
                    <a:cubicBezTo>
                      <a:pt x="36" y="38"/>
                      <a:pt x="36" y="40"/>
                      <a:pt x="36" y="42"/>
                    </a:cubicBezTo>
                    <a:cubicBezTo>
                      <a:pt x="36" y="46"/>
                      <a:pt x="37" y="50"/>
                      <a:pt x="40" y="53"/>
                    </a:cubicBezTo>
                    <a:cubicBezTo>
                      <a:pt x="12" y="81"/>
                      <a:pt x="12" y="81"/>
                      <a:pt x="12" y="81"/>
                    </a:cubicBezTo>
                    <a:cubicBezTo>
                      <a:pt x="11" y="80"/>
                      <a:pt x="9" y="80"/>
                      <a:pt x="8" y="80"/>
                    </a:cubicBezTo>
                    <a:cubicBezTo>
                      <a:pt x="4" y="80"/>
                      <a:pt x="0" y="84"/>
                      <a:pt x="0" y="88"/>
                    </a:cubicBezTo>
                    <a:cubicBezTo>
                      <a:pt x="0" y="92"/>
                      <a:pt x="4" y="96"/>
                      <a:pt x="8" y="96"/>
                    </a:cubicBezTo>
                    <a:cubicBezTo>
                      <a:pt x="12" y="96"/>
                      <a:pt x="16" y="92"/>
                      <a:pt x="16" y="88"/>
                    </a:cubicBezTo>
                    <a:cubicBezTo>
                      <a:pt x="16" y="87"/>
                      <a:pt x="16" y="85"/>
                      <a:pt x="15" y="84"/>
                    </a:cubicBezTo>
                    <a:cubicBezTo>
                      <a:pt x="43" y="56"/>
                      <a:pt x="43" y="56"/>
                      <a:pt x="43" y="56"/>
                    </a:cubicBezTo>
                    <a:cubicBezTo>
                      <a:pt x="45" y="58"/>
                      <a:pt x="49" y="59"/>
                      <a:pt x="52" y="60"/>
                    </a:cubicBezTo>
                    <a:cubicBezTo>
                      <a:pt x="52" y="80"/>
                      <a:pt x="52" y="80"/>
                      <a:pt x="52" y="80"/>
                    </a:cubicBezTo>
                    <a:cubicBezTo>
                      <a:pt x="49" y="81"/>
                      <a:pt x="46" y="84"/>
                      <a:pt x="46" y="88"/>
                    </a:cubicBezTo>
                    <a:cubicBezTo>
                      <a:pt x="46" y="92"/>
                      <a:pt x="50" y="96"/>
                      <a:pt x="54" y="96"/>
                    </a:cubicBezTo>
                    <a:cubicBezTo>
                      <a:pt x="58" y="96"/>
                      <a:pt x="62" y="92"/>
                      <a:pt x="62" y="88"/>
                    </a:cubicBezTo>
                    <a:cubicBezTo>
                      <a:pt x="62" y="84"/>
                      <a:pt x="59" y="81"/>
                      <a:pt x="56" y="80"/>
                    </a:cubicBezTo>
                    <a:cubicBezTo>
                      <a:pt x="56" y="60"/>
                      <a:pt x="56" y="60"/>
                      <a:pt x="56" y="60"/>
                    </a:cubicBezTo>
                    <a:cubicBezTo>
                      <a:pt x="61" y="59"/>
                      <a:pt x="66" y="57"/>
                      <a:pt x="69" y="53"/>
                    </a:cubicBezTo>
                    <a:cubicBezTo>
                      <a:pt x="80" y="57"/>
                      <a:pt x="80" y="57"/>
                      <a:pt x="80" y="57"/>
                    </a:cubicBezTo>
                    <a:cubicBezTo>
                      <a:pt x="80" y="58"/>
                      <a:pt x="80" y="58"/>
                      <a:pt x="80" y="58"/>
                    </a:cubicBezTo>
                    <a:cubicBezTo>
                      <a:pt x="80" y="62"/>
                      <a:pt x="84" y="66"/>
                      <a:pt x="88" y="66"/>
                    </a:cubicBezTo>
                    <a:cubicBezTo>
                      <a:pt x="92" y="66"/>
                      <a:pt x="96" y="62"/>
                      <a:pt x="96" y="58"/>
                    </a:cubicBezTo>
                    <a:cubicBezTo>
                      <a:pt x="96" y="54"/>
                      <a:pt x="92" y="50"/>
                      <a:pt x="88" y="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7" name="Group 6">
              <a:extLst>
                <a:ext uri="{FF2B5EF4-FFF2-40B4-BE49-F238E27FC236}">
                  <a16:creationId xmlns:a16="http://schemas.microsoft.com/office/drawing/2014/main" id="{E72B83A4-628A-F243-B0F3-D05D9DA03984}"/>
                </a:ext>
              </a:extLst>
            </p:cNvPr>
            <p:cNvGrpSpPr/>
            <p:nvPr/>
          </p:nvGrpSpPr>
          <p:grpSpPr>
            <a:xfrm>
              <a:off x="1499256" y="3042689"/>
              <a:ext cx="1238250" cy="1238250"/>
              <a:chOff x="1499256" y="3042689"/>
              <a:chExt cx="1238250" cy="1238250"/>
            </a:xfrm>
          </p:grpSpPr>
          <p:sp>
            <p:nvSpPr>
              <p:cNvPr id="8" name="Rectangle 7">
                <a:extLst>
                  <a:ext uri="{FF2B5EF4-FFF2-40B4-BE49-F238E27FC236}">
                    <a16:creationId xmlns:a16="http://schemas.microsoft.com/office/drawing/2014/main" id="{1B92C0CB-B3F7-CF41-BA4F-64832D8274F2}"/>
                  </a:ext>
                </a:extLst>
              </p:cNvPr>
              <p:cNvSpPr/>
              <p:nvPr/>
            </p:nvSpPr>
            <p:spPr>
              <a:xfrm>
                <a:off x="1499256" y="3042689"/>
                <a:ext cx="1238250" cy="123825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a:extLst>
                  <a:ext uri="{FF2B5EF4-FFF2-40B4-BE49-F238E27FC236}">
                    <a16:creationId xmlns:a16="http://schemas.microsoft.com/office/drawing/2014/main" id="{874F1861-9AF6-D748-BCF4-A886434FCD4C}"/>
                  </a:ext>
                </a:extLst>
              </p:cNvPr>
              <p:cNvSpPr>
                <a:spLocks/>
              </p:cNvSpPr>
              <p:nvPr/>
            </p:nvSpPr>
            <p:spPr bwMode="auto">
              <a:xfrm>
                <a:off x="1792255" y="3325631"/>
                <a:ext cx="652253" cy="672366"/>
              </a:xfrm>
              <a:custGeom>
                <a:avLst/>
                <a:gdLst>
                  <a:gd name="T0" fmla="*/ 86 w 96"/>
                  <a:gd name="T1" fmla="*/ 72 h 96"/>
                  <a:gd name="T2" fmla="*/ 60 w 96"/>
                  <a:gd name="T3" fmla="*/ 48 h 96"/>
                  <a:gd name="T4" fmla="*/ 50 w 96"/>
                  <a:gd name="T5" fmla="*/ 48 h 96"/>
                  <a:gd name="T6" fmla="*/ 50 w 96"/>
                  <a:gd name="T7" fmla="*/ 24 h 96"/>
                  <a:gd name="T8" fmla="*/ 60 w 96"/>
                  <a:gd name="T9" fmla="*/ 12 h 96"/>
                  <a:gd name="T10" fmla="*/ 48 w 96"/>
                  <a:gd name="T11" fmla="*/ 0 h 96"/>
                  <a:gd name="T12" fmla="*/ 36 w 96"/>
                  <a:gd name="T13" fmla="*/ 12 h 96"/>
                  <a:gd name="T14" fmla="*/ 46 w 96"/>
                  <a:gd name="T15" fmla="*/ 24 h 96"/>
                  <a:gd name="T16" fmla="*/ 46 w 96"/>
                  <a:gd name="T17" fmla="*/ 48 h 96"/>
                  <a:gd name="T18" fmla="*/ 36 w 96"/>
                  <a:gd name="T19" fmla="*/ 48 h 96"/>
                  <a:gd name="T20" fmla="*/ 10 w 96"/>
                  <a:gd name="T21" fmla="*/ 72 h 96"/>
                  <a:gd name="T22" fmla="*/ 0 w 96"/>
                  <a:gd name="T23" fmla="*/ 84 h 96"/>
                  <a:gd name="T24" fmla="*/ 12 w 96"/>
                  <a:gd name="T25" fmla="*/ 96 h 96"/>
                  <a:gd name="T26" fmla="*/ 24 w 96"/>
                  <a:gd name="T27" fmla="*/ 84 h 96"/>
                  <a:gd name="T28" fmla="*/ 14 w 96"/>
                  <a:gd name="T29" fmla="*/ 72 h 96"/>
                  <a:gd name="T30" fmla="*/ 36 w 96"/>
                  <a:gd name="T31" fmla="*/ 52 h 96"/>
                  <a:gd name="T32" fmla="*/ 46 w 96"/>
                  <a:gd name="T33" fmla="*/ 52 h 96"/>
                  <a:gd name="T34" fmla="*/ 46 w 96"/>
                  <a:gd name="T35" fmla="*/ 72 h 96"/>
                  <a:gd name="T36" fmla="*/ 36 w 96"/>
                  <a:gd name="T37" fmla="*/ 84 h 96"/>
                  <a:gd name="T38" fmla="*/ 48 w 96"/>
                  <a:gd name="T39" fmla="*/ 96 h 96"/>
                  <a:gd name="T40" fmla="*/ 60 w 96"/>
                  <a:gd name="T41" fmla="*/ 84 h 96"/>
                  <a:gd name="T42" fmla="*/ 50 w 96"/>
                  <a:gd name="T43" fmla="*/ 72 h 96"/>
                  <a:gd name="T44" fmla="*/ 50 w 96"/>
                  <a:gd name="T45" fmla="*/ 52 h 96"/>
                  <a:gd name="T46" fmla="*/ 60 w 96"/>
                  <a:gd name="T47" fmla="*/ 52 h 96"/>
                  <a:gd name="T48" fmla="*/ 82 w 96"/>
                  <a:gd name="T49" fmla="*/ 72 h 96"/>
                  <a:gd name="T50" fmla="*/ 72 w 96"/>
                  <a:gd name="T51" fmla="*/ 84 h 96"/>
                  <a:gd name="T52" fmla="*/ 84 w 96"/>
                  <a:gd name="T53" fmla="*/ 96 h 96"/>
                  <a:gd name="T54" fmla="*/ 96 w 96"/>
                  <a:gd name="T55" fmla="*/ 84 h 96"/>
                  <a:gd name="T56" fmla="*/ 86 w 96"/>
                  <a:gd name="T5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96">
                    <a:moveTo>
                      <a:pt x="86" y="72"/>
                    </a:moveTo>
                    <a:cubicBezTo>
                      <a:pt x="85" y="59"/>
                      <a:pt x="74" y="48"/>
                      <a:pt x="60" y="48"/>
                    </a:cubicBezTo>
                    <a:cubicBezTo>
                      <a:pt x="50" y="48"/>
                      <a:pt x="50" y="48"/>
                      <a:pt x="50" y="48"/>
                    </a:cubicBezTo>
                    <a:cubicBezTo>
                      <a:pt x="50" y="24"/>
                      <a:pt x="50" y="24"/>
                      <a:pt x="50" y="24"/>
                    </a:cubicBezTo>
                    <a:cubicBezTo>
                      <a:pt x="56" y="23"/>
                      <a:pt x="60" y="18"/>
                      <a:pt x="60" y="12"/>
                    </a:cubicBezTo>
                    <a:cubicBezTo>
                      <a:pt x="60" y="5"/>
                      <a:pt x="55" y="0"/>
                      <a:pt x="48" y="0"/>
                    </a:cubicBezTo>
                    <a:cubicBezTo>
                      <a:pt x="41" y="0"/>
                      <a:pt x="36" y="5"/>
                      <a:pt x="36" y="12"/>
                    </a:cubicBezTo>
                    <a:cubicBezTo>
                      <a:pt x="36" y="18"/>
                      <a:pt x="40" y="23"/>
                      <a:pt x="46" y="24"/>
                    </a:cubicBezTo>
                    <a:cubicBezTo>
                      <a:pt x="46" y="48"/>
                      <a:pt x="46" y="48"/>
                      <a:pt x="46" y="48"/>
                    </a:cubicBezTo>
                    <a:cubicBezTo>
                      <a:pt x="36" y="48"/>
                      <a:pt x="36" y="48"/>
                      <a:pt x="36" y="48"/>
                    </a:cubicBezTo>
                    <a:cubicBezTo>
                      <a:pt x="22" y="48"/>
                      <a:pt x="11" y="59"/>
                      <a:pt x="10" y="72"/>
                    </a:cubicBezTo>
                    <a:cubicBezTo>
                      <a:pt x="4" y="73"/>
                      <a:pt x="0" y="78"/>
                      <a:pt x="0" y="84"/>
                    </a:cubicBezTo>
                    <a:cubicBezTo>
                      <a:pt x="0" y="91"/>
                      <a:pt x="5" y="96"/>
                      <a:pt x="12" y="96"/>
                    </a:cubicBezTo>
                    <a:cubicBezTo>
                      <a:pt x="19" y="96"/>
                      <a:pt x="24" y="91"/>
                      <a:pt x="24" y="84"/>
                    </a:cubicBezTo>
                    <a:cubicBezTo>
                      <a:pt x="24" y="78"/>
                      <a:pt x="20" y="73"/>
                      <a:pt x="14" y="72"/>
                    </a:cubicBezTo>
                    <a:cubicBezTo>
                      <a:pt x="15" y="61"/>
                      <a:pt x="24" y="52"/>
                      <a:pt x="36" y="52"/>
                    </a:cubicBezTo>
                    <a:cubicBezTo>
                      <a:pt x="46" y="52"/>
                      <a:pt x="46" y="52"/>
                      <a:pt x="46" y="52"/>
                    </a:cubicBezTo>
                    <a:cubicBezTo>
                      <a:pt x="46" y="72"/>
                      <a:pt x="46" y="72"/>
                      <a:pt x="46" y="72"/>
                    </a:cubicBezTo>
                    <a:cubicBezTo>
                      <a:pt x="40" y="73"/>
                      <a:pt x="36" y="78"/>
                      <a:pt x="36" y="84"/>
                    </a:cubicBezTo>
                    <a:cubicBezTo>
                      <a:pt x="36" y="91"/>
                      <a:pt x="41" y="96"/>
                      <a:pt x="48" y="96"/>
                    </a:cubicBezTo>
                    <a:cubicBezTo>
                      <a:pt x="55" y="96"/>
                      <a:pt x="60" y="91"/>
                      <a:pt x="60" y="84"/>
                    </a:cubicBezTo>
                    <a:cubicBezTo>
                      <a:pt x="60" y="78"/>
                      <a:pt x="56" y="73"/>
                      <a:pt x="50" y="72"/>
                    </a:cubicBezTo>
                    <a:cubicBezTo>
                      <a:pt x="50" y="52"/>
                      <a:pt x="50" y="52"/>
                      <a:pt x="50" y="52"/>
                    </a:cubicBezTo>
                    <a:cubicBezTo>
                      <a:pt x="60" y="52"/>
                      <a:pt x="60" y="52"/>
                      <a:pt x="60" y="52"/>
                    </a:cubicBezTo>
                    <a:cubicBezTo>
                      <a:pt x="72" y="52"/>
                      <a:pt x="81" y="61"/>
                      <a:pt x="82" y="72"/>
                    </a:cubicBezTo>
                    <a:cubicBezTo>
                      <a:pt x="76" y="73"/>
                      <a:pt x="72" y="78"/>
                      <a:pt x="72" y="84"/>
                    </a:cubicBezTo>
                    <a:cubicBezTo>
                      <a:pt x="72" y="91"/>
                      <a:pt x="77" y="96"/>
                      <a:pt x="84" y="96"/>
                    </a:cubicBezTo>
                    <a:cubicBezTo>
                      <a:pt x="91" y="96"/>
                      <a:pt x="96" y="91"/>
                      <a:pt x="96" y="84"/>
                    </a:cubicBezTo>
                    <a:cubicBezTo>
                      <a:pt x="96" y="78"/>
                      <a:pt x="92" y="73"/>
                      <a:pt x="86" y="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grpSp>
      <p:cxnSp>
        <p:nvCxnSpPr>
          <p:cNvPr id="13" name="Straight Connector 12">
            <a:extLst>
              <a:ext uri="{FF2B5EF4-FFF2-40B4-BE49-F238E27FC236}">
                <a16:creationId xmlns:a16="http://schemas.microsoft.com/office/drawing/2014/main" id="{6E642776-1A32-E94D-A791-D477E9D7CC43}"/>
              </a:ext>
            </a:extLst>
          </p:cNvPr>
          <p:cNvCxnSpPr>
            <a:cxnSpLocks/>
          </p:cNvCxnSpPr>
          <p:nvPr/>
        </p:nvCxnSpPr>
        <p:spPr>
          <a:xfrm>
            <a:off x="1822674" y="1"/>
            <a:ext cx="0" cy="1789472"/>
          </a:xfrm>
          <a:prstGeom prst="line">
            <a:avLst/>
          </a:prstGeom>
          <a:ln w="952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8AF8132-F8C6-ED43-89BF-922C218B17B9}"/>
              </a:ext>
            </a:extLst>
          </p:cNvPr>
          <p:cNvCxnSpPr>
            <a:cxnSpLocks/>
          </p:cNvCxnSpPr>
          <p:nvPr/>
        </p:nvCxnSpPr>
        <p:spPr>
          <a:xfrm flipH="1" flipV="1">
            <a:off x="1822673" y="5068529"/>
            <a:ext cx="1" cy="1789471"/>
          </a:xfrm>
          <a:prstGeom prst="line">
            <a:avLst/>
          </a:prstGeom>
          <a:ln w="952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5DD0B4E-6F28-DB4F-BD37-4AFBD9484E0F}"/>
              </a:ext>
            </a:extLst>
          </p:cNvPr>
          <p:cNvCxnSpPr>
            <a:cxnSpLocks/>
          </p:cNvCxnSpPr>
          <p:nvPr/>
        </p:nvCxnSpPr>
        <p:spPr>
          <a:xfrm>
            <a:off x="0" y="3429000"/>
            <a:ext cx="938151" cy="0"/>
          </a:xfrm>
          <a:prstGeom prst="line">
            <a:avLst/>
          </a:prstGeom>
          <a:ln w="9525">
            <a:solidFill>
              <a:schemeClr val="bg1"/>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22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67000">
              <a:srgbClr val="ABC0E4">
                <a:alpha val="0"/>
              </a:srgbClr>
            </a:gs>
            <a:gs pos="93000">
              <a:schemeClr val="accent1">
                <a:lumMod val="45000"/>
                <a:lumOff val="55000"/>
                <a:alpha val="34000"/>
              </a:schemeClr>
            </a:gs>
          </a:gsLst>
          <a:lin ang="10800000" scaled="1"/>
        </a:gradFill>
        <a:effectLst/>
      </p:bgPr>
    </p:bg>
    <p:spTree>
      <p:nvGrpSpPr>
        <p:cNvPr id="1" name=""/>
        <p:cNvGrpSpPr/>
        <p:nvPr/>
      </p:nvGrpSpPr>
      <p:grpSpPr>
        <a:xfrm>
          <a:off x="0" y="0"/>
          <a:ext cx="0" cy="0"/>
          <a:chOff x="0" y="0"/>
          <a:chExt cx="0" cy="0"/>
        </a:xfrm>
      </p:grpSpPr>
      <p:sp>
        <p:nvSpPr>
          <p:cNvPr id="12" name="Title 1"/>
          <p:cNvSpPr>
            <a:spLocks noGrp="1"/>
          </p:cNvSpPr>
          <p:nvPr>
            <p:ph type="title"/>
          </p:nvPr>
        </p:nvSpPr>
        <p:spPr>
          <a:xfrm>
            <a:off x="838200" y="284445"/>
            <a:ext cx="10515600" cy="789810"/>
          </a:xfrm>
        </p:spPr>
        <p:txBody>
          <a:bodyPr>
            <a:normAutofit/>
          </a:bodyPr>
          <a:lstStyle/>
          <a:p>
            <a:pPr algn="ctr"/>
            <a:r>
              <a:rPr lang="en-US" sz="4800" u="sng" dirty="0"/>
              <a:t>SWOT Analysis</a:t>
            </a:r>
          </a:p>
        </p:txBody>
      </p:sp>
      <p:grpSp>
        <p:nvGrpSpPr>
          <p:cNvPr id="8" name="Group 7">
            <a:extLst>
              <a:ext uri="{FF2B5EF4-FFF2-40B4-BE49-F238E27FC236}">
                <a16:creationId xmlns:a16="http://schemas.microsoft.com/office/drawing/2014/main" id="{4FDCE639-0D19-4442-8B02-41B31166A377}"/>
              </a:ext>
            </a:extLst>
          </p:cNvPr>
          <p:cNvGrpSpPr/>
          <p:nvPr/>
        </p:nvGrpSpPr>
        <p:grpSpPr>
          <a:xfrm>
            <a:off x="598339" y="1417385"/>
            <a:ext cx="10916120" cy="4590013"/>
            <a:chOff x="598339" y="1417385"/>
            <a:chExt cx="10916120" cy="4590013"/>
          </a:xfrm>
        </p:grpSpPr>
        <p:sp>
          <p:nvSpPr>
            <p:cNvPr id="3" name="Round Same Side Corner Rectangle 2"/>
            <p:cNvSpPr>
              <a:spLocks noChangeAspect="1"/>
            </p:cNvSpPr>
            <p:nvPr/>
          </p:nvSpPr>
          <p:spPr>
            <a:xfrm rot="16200000">
              <a:off x="412344" y="1671177"/>
              <a:ext cx="1952671" cy="1566518"/>
            </a:xfrm>
            <a:prstGeom prst="round2SameRect">
              <a:avLst/>
            </a:prstGeom>
            <a:gradFill flip="none" rotWithShape="1">
              <a:gsLst>
                <a:gs pos="0">
                  <a:schemeClr val="tx2"/>
                </a:gs>
                <a:gs pos="50000">
                  <a:schemeClr val="tx2">
                    <a:lumMod val="75000"/>
                  </a:schemeClr>
                </a:gs>
                <a:gs pos="100000">
                  <a:schemeClr val="tx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alibri"/>
                  <a:ea typeface="+mn-ea"/>
                  <a:cs typeface="+mn-cs"/>
                </a:rPr>
                <a: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Strengths</a:t>
              </a:r>
            </a:p>
          </p:txBody>
        </p:sp>
        <p:sp>
          <p:nvSpPr>
            <p:cNvPr id="4" name="Round Same Side Corner Rectangle 3"/>
            <p:cNvSpPr>
              <a:spLocks noChangeAspect="1"/>
            </p:cNvSpPr>
            <p:nvPr/>
          </p:nvSpPr>
          <p:spPr>
            <a:xfrm rot="16200000">
              <a:off x="405262" y="4247802"/>
              <a:ext cx="1952672" cy="1566518"/>
            </a:xfrm>
            <a:prstGeom prst="round2Same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alibri"/>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Opportunity</a:t>
              </a:r>
            </a:p>
          </p:txBody>
        </p:sp>
        <p:sp>
          <p:nvSpPr>
            <p:cNvPr id="5" name="Round Same Side Corner Rectangle 4"/>
            <p:cNvSpPr>
              <a:spLocks noChangeAspect="1"/>
            </p:cNvSpPr>
            <p:nvPr/>
          </p:nvSpPr>
          <p:spPr>
            <a:xfrm rot="16200000">
              <a:off x="5866863" y="1671177"/>
              <a:ext cx="1952671" cy="1566519"/>
            </a:xfrm>
            <a:prstGeom prst="round2SameRect">
              <a:avLst/>
            </a:prstGeom>
            <a:gradFill flip="none" rotWithShape="1">
              <a:gsLst>
                <a:gs pos="0">
                  <a:schemeClr val="accent1"/>
                </a:gs>
                <a:gs pos="50000">
                  <a:schemeClr val="accent1">
                    <a:lumMod val="7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alibri"/>
                  <a:ea typeface="+mn-ea"/>
                  <a:cs typeface="+mn-cs"/>
                </a:rPr>
                <a:t>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Weakness</a:t>
              </a:r>
            </a:p>
          </p:txBody>
        </p:sp>
        <p:sp>
          <p:nvSpPr>
            <p:cNvPr id="6" name="Round Same Side Corner Rectangle 5"/>
            <p:cNvSpPr>
              <a:spLocks noChangeAspect="1"/>
            </p:cNvSpPr>
            <p:nvPr/>
          </p:nvSpPr>
          <p:spPr>
            <a:xfrm rot="16200000">
              <a:off x="5866863" y="4247803"/>
              <a:ext cx="1952673" cy="1566518"/>
            </a:xfrm>
            <a:prstGeom prst="round2SameRect">
              <a:avLst/>
            </a:prstGeom>
            <a:gradFill flip="none" rotWithShape="1">
              <a:gsLst>
                <a:gs pos="0">
                  <a:schemeClr val="accent3"/>
                </a:gs>
                <a:gs pos="50000">
                  <a:schemeClr val="accent3">
                    <a:lumMod val="75000"/>
                  </a:schemeClr>
                </a:gs>
                <a:gs pos="100000">
                  <a:schemeClr val="accent3">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alibri"/>
                  <a:ea typeface="+mn-ea"/>
                  <a:cs typeface="+mn-cs"/>
                </a:rPr>
                <a:t>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Threats</a:t>
              </a:r>
            </a:p>
          </p:txBody>
        </p:sp>
        <p:sp>
          <p:nvSpPr>
            <p:cNvPr id="7" name="TextBox 6"/>
            <p:cNvSpPr txBox="1"/>
            <p:nvPr/>
          </p:nvSpPr>
          <p:spPr>
            <a:xfrm>
              <a:off x="2171940" y="1438775"/>
              <a:ext cx="3888000" cy="1384995"/>
            </a:xfrm>
            <a:prstGeom prst="rect">
              <a:avLst/>
            </a:prstGeom>
            <a:noFill/>
          </p:spPr>
          <p:txBody>
            <a:bodyPr wrap="square" rtlCol="0" anchor="ctr">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Distributed resilience and control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Decentralized network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prstClr val="black"/>
                  </a:solidFill>
                  <a:latin typeface="Calibri"/>
                </a:rPr>
                <a:t>Open source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Security &amp; modern cryptography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Native asset creation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prstClr val="black"/>
                  </a:solidFill>
                  <a:latin typeface="Calibri"/>
                </a:rPr>
                <a:t>Dynamic and fluid value exchange</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sp>
          <p:nvSpPr>
            <p:cNvPr id="9" name="TextBox 8"/>
            <p:cNvSpPr txBox="1"/>
            <p:nvPr/>
          </p:nvSpPr>
          <p:spPr>
            <a:xfrm>
              <a:off x="7626459" y="1417385"/>
              <a:ext cx="3888000" cy="2031325"/>
            </a:xfrm>
            <a:prstGeom prst="rect">
              <a:avLst/>
            </a:prstGeom>
            <a:noFill/>
          </p:spPr>
          <p:txBody>
            <a:bodyPr wrap="square" rtlCol="0" anchor="ctr">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Lack of ledger interoperability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prstClr val="black"/>
                  </a:solidFill>
                  <a:latin typeface="Calibri"/>
                </a:rPr>
                <a:t>Customer unfamiliarity  and poor user experience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Lack of hardened/tested technology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prstClr val="black"/>
                  </a:solidFill>
                  <a:latin typeface="Calibri"/>
                </a:rPr>
                <a:t>Wallet and key management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Immature scalability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prstClr val="black"/>
                  </a:solidFill>
                  <a:latin typeface="Calibri"/>
                </a:rPr>
                <a:t>Skills scarcity and cost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Lack o</a:t>
              </a:r>
              <a:r>
                <a:rPr lang="en-US" sz="1400" b="1" dirty="0">
                  <a:solidFill>
                    <a:prstClr val="black"/>
                  </a:solidFill>
                  <a:latin typeface="Calibri"/>
                </a:rPr>
                <a:t>f trust in a new technology suppliers </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TextBox 9"/>
            <p:cNvSpPr txBox="1"/>
            <p:nvPr/>
          </p:nvSpPr>
          <p:spPr>
            <a:xfrm>
              <a:off x="2171939" y="4015397"/>
              <a:ext cx="3888000" cy="1384995"/>
            </a:xfrm>
            <a:prstGeom prst="rect">
              <a:avLst/>
            </a:prstGeom>
            <a:noFill/>
          </p:spPr>
          <p:txBody>
            <a:bodyPr wrap="square" rtlCol="0" anchor="ctr">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Reduced transaction costs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prstClr val="black"/>
                  </a:solidFill>
                  <a:latin typeface="Calibri"/>
                </a:rPr>
                <a:t>Business process acceleration and efficiency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Reduced frau</a:t>
              </a:r>
              <a:r>
                <a:rPr lang="en-US" sz="1400" b="1" dirty="0">
                  <a:solidFill>
                    <a:prstClr val="black"/>
                  </a:solidFill>
                  <a:latin typeface="Calibri"/>
                </a:rPr>
                <a:t>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Reduced systemic risk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prstClr val="black"/>
                  </a:solidFill>
                  <a:latin typeface="Calibri"/>
                </a:rPr>
                <a:t>Monetary democratization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New Business enablement</a:t>
              </a:r>
            </a:p>
          </p:txBody>
        </p:sp>
        <p:sp>
          <p:nvSpPr>
            <p:cNvPr id="11" name="TextBox 10"/>
            <p:cNvSpPr txBox="1"/>
            <p:nvPr/>
          </p:nvSpPr>
          <p:spPr>
            <a:xfrm>
              <a:off x="7626459" y="4015397"/>
              <a:ext cx="3888000" cy="1600438"/>
            </a:xfrm>
            <a:prstGeom prst="rect">
              <a:avLst/>
            </a:prstGeom>
            <a:noFill/>
          </p:spPr>
          <p:txBody>
            <a:bodyPr wrap="square" rtlCol="0" anchor="ctr">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Legal jurisdiction barriers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prstClr val="black"/>
                  </a:solidFill>
                  <a:latin typeface="Calibri"/>
                </a:rPr>
                <a:t>Politics and hostile nation-state actors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Technology failures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prstClr val="black"/>
                  </a:solidFill>
                  <a:latin typeface="Calibri"/>
                </a:rPr>
                <a:t>Institutional adoption barriers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prstClr val="black"/>
                  </a:solidFill>
                  <a:latin typeface="Calibri"/>
                </a:rPr>
                <a:t>Divergent blockchains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prstClr val="black"/>
                  </a:solidFill>
                  <a:latin typeface="Calibri"/>
                </a:rPr>
                <a:t>Ledger conflicts/competition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prstClr val="black"/>
                  </a:solidFill>
                  <a:latin typeface="Calibri"/>
                </a:rPr>
                <a:t>Poor governance</a:t>
              </a:r>
            </a:p>
          </p:txBody>
        </p:sp>
      </p:grpSp>
    </p:spTree>
    <p:custDataLst>
      <p:tags r:id="rId1"/>
    </p:custDataLst>
    <p:extLst>
      <p:ext uri="{BB962C8B-B14F-4D97-AF65-F5344CB8AC3E}">
        <p14:creationId xmlns:p14="http://schemas.microsoft.com/office/powerpoint/2010/main" val="99964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2D87D8-00E4-F44B-B43D-16FF1D0E9993}"/>
              </a:ext>
            </a:extLst>
          </p:cNvPr>
          <p:cNvPicPr>
            <a:picLocks noChangeAspect="1"/>
          </p:cNvPicPr>
          <p:nvPr/>
        </p:nvPicPr>
        <p:blipFill rotWithShape="1">
          <a:blip r:embed="rId2"/>
          <a:srcRect b="5801"/>
          <a:stretch/>
        </p:blipFill>
        <p:spPr>
          <a:xfrm>
            <a:off x="0" y="0"/>
            <a:ext cx="12192000" cy="6858000"/>
          </a:xfrm>
          <a:prstGeom prst="rect">
            <a:avLst/>
          </a:prstGeom>
        </p:spPr>
      </p:pic>
    </p:spTree>
    <p:extLst>
      <p:ext uri="{BB962C8B-B14F-4D97-AF65-F5344CB8AC3E}">
        <p14:creationId xmlns:p14="http://schemas.microsoft.com/office/powerpoint/2010/main" val="2755326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Shape 55">
            <a:extLst>
              <a:ext uri="{FF2B5EF4-FFF2-40B4-BE49-F238E27FC236}">
                <a16:creationId xmlns:a16="http://schemas.microsoft.com/office/drawing/2014/main" id="{939FE607-DA2D-524E-A8CE-9D5F8BB2F1B3}"/>
              </a:ext>
            </a:extLst>
          </p:cNvPr>
          <p:cNvSpPr/>
          <p:nvPr/>
        </p:nvSpPr>
        <p:spPr>
          <a:xfrm rot="10800000">
            <a:off x="9349206" y="52389"/>
            <a:ext cx="2828658" cy="6814185"/>
          </a:xfrm>
          <a:custGeom>
            <a:avLst/>
            <a:gdLst>
              <a:gd name="connsiteX0" fmla="*/ 0 w 5199197"/>
              <a:gd name="connsiteY0" fmla="*/ 0 h 5898570"/>
              <a:gd name="connsiteX1" fmla="*/ 5140257 w 5199197"/>
              <a:gd name="connsiteY1" fmla="*/ 0 h 5898570"/>
              <a:gd name="connsiteX2" fmla="*/ 5157752 w 5199197"/>
              <a:gd name="connsiteY2" fmla="*/ 63195 h 5898570"/>
              <a:gd name="connsiteX3" fmla="*/ 4107543 w 5199197"/>
              <a:gd name="connsiteY3" fmla="*/ 3367314 h 5898570"/>
              <a:gd name="connsiteX4" fmla="*/ 304800 w 5199197"/>
              <a:gd name="connsiteY4" fmla="*/ 5646057 h 5898570"/>
              <a:gd name="connsiteX5" fmla="*/ 134870 w 5199197"/>
              <a:gd name="connsiteY5" fmla="*/ 5774070 h 5898570"/>
              <a:gd name="connsiteX6" fmla="*/ 0 w 5199197"/>
              <a:gd name="connsiteY6" fmla="*/ 5898570 h 5898570"/>
              <a:gd name="connsiteX7" fmla="*/ 0 w 5199197"/>
              <a:gd name="connsiteY7" fmla="*/ 0 h 589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9197" h="5898570">
                <a:moveTo>
                  <a:pt x="0" y="0"/>
                </a:moveTo>
                <a:lnTo>
                  <a:pt x="5140257" y="0"/>
                </a:lnTo>
                <a:lnTo>
                  <a:pt x="5157752" y="63195"/>
                </a:lnTo>
                <a:cubicBezTo>
                  <a:pt x="5370608" y="978523"/>
                  <a:pt x="4724703" y="2541814"/>
                  <a:pt x="4107543" y="3367314"/>
                </a:cubicBezTo>
                <a:cubicBezTo>
                  <a:pt x="3347962" y="4383314"/>
                  <a:pt x="1228876" y="5034038"/>
                  <a:pt x="304800" y="5646057"/>
                </a:cubicBezTo>
                <a:cubicBezTo>
                  <a:pt x="247045" y="5684308"/>
                  <a:pt x="190387" y="5727313"/>
                  <a:pt x="134870" y="5774070"/>
                </a:cubicBezTo>
                <a:lnTo>
                  <a:pt x="0" y="5898570"/>
                </a:lnTo>
                <a:lnTo>
                  <a:pt x="0" y="0"/>
                </a:lnTo>
                <a:close/>
              </a:path>
            </a:pathLst>
          </a:custGeom>
          <a:gradFill>
            <a:gsLst>
              <a:gs pos="50000">
                <a:schemeClr val="accent1">
                  <a:lumMod val="60000"/>
                  <a:lumOff val="40000"/>
                  <a:alpha val="0"/>
                </a:schemeClr>
              </a:gs>
              <a:gs pos="0">
                <a:srgbClr val="002060">
                  <a:alpha val="35000"/>
                </a:srgbClr>
              </a:gs>
              <a:gs pos="100000">
                <a:schemeClr val="accent1">
                  <a:lumMod val="20000"/>
                  <a:lumOff val="8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Shape 55">
            <a:extLst>
              <a:ext uri="{FF2B5EF4-FFF2-40B4-BE49-F238E27FC236}">
                <a16:creationId xmlns:a16="http://schemas.microsoft.com/office/drawing/2014/main" id="{7EFA0642-B1A3-884B-9754-B723BE339E05}"/>
              </a:ext>
            </a:extLst>
          </p:cNvPr>
          <p:cNvSpPr/>
          <p:nvPr/>
        </p:nvSpPr>
        <p:spPr>
          <a:xfrm>
            <a:off x="275" y="-1"/>
            <a:ext cx="2828658" cy="6814185"/>
          </a:xfrm>
          <a:custGeom>
            <a:avLst/>
            <a:gdLst>
              <a:gd name="connsiteX0" fmla="*/ 0 w 5199197"/>
              <a:gd name="connsiteY0" fmla="*/ 0 h 5898570"/>
              <a:gd name="connsiteX1" fmla="*/ 5140257 w 5199197"/>
              <a:gd name="connsiteY1" fmla="*/ 0 h 5898570"/>
              <a:gd name="connsiteX2" fmla="*/ 5157752 w 5199197"/>
              <a:gd name="connsiteY2" fmla="*/ 63195 h 5898570"/>
              <a:gd name="connsiteX3" fmla="*/ 4107543 w 5199197"/>
              <a:gd name="connsiteY3" fmla="*/ 3367314 h 5898570"/>
              <a:gd name="connsiteX4" fmla="*/ 304800 w 5199197"/>
              <a:gd name="connsiteY4" fmla="*/ 5646057 h 5898570"/>
              <a:gd name="connsiteX5" fmla="*/ 134870 w 5199197"/>
              <a:gd name="connsiteY5" fmla="*/ 5774070 h 5898570"/>
              <a:gd name="connsiteX6" fmla="*/ 0 w 5199197"/>
              <a:gd name="connsiteY6" fmla="*/ 5898570 h 5898570"/>
              <a:gd name="connsiteX7" fmla="*/ 0 w 5199197"/>
              <a:gd name="connsiteY7" fmla="*/ 0 h 589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9197" h="5898570">
                <a:moveTo>
                  <a:pt x="0" y="0"/>
                </a:moveTo>
                <a:lnTo>
                  <a:pt x="5140257" y="0"/>
                </a:lnTo>
                <a:lnTo>
                  <a:pt x="5157752" y="63195"/>
                </a:lnTo>
                <a:cubicBezTo>
                  <a:pt x="5370608" y="978523"/>
                  <a:pt x="4724703" y="2541814"/>
                  <a:pt x="4107543" y="3367314"/>
                </a:cubicBezTo>
                <a:cubicBezTo>
                  <a:pt x="3347962" y="4383314"/>
                  <a:pt x="1228876" y="5034038"/>
                  <a:pt x="304800" y="5646057"/>
                </a:cubicBezTo>
                <a:cubicBezTo>
                  <a:pt x="247045" y="5684308"/>
                  <a:pt x="190387" y="5727313"/>
                  <a:pt x="134870" y="5774070"/>
                </a:cubicBezTo>
                <a:lnTo>
                  <a:pt x="0" y="5898570"/>
                </a:lnTo>
                <a:lnTo>
                  <a:pt x="0" y="0"/>
                </a:lnTo>
                <a:close/>
              </a:path>
            </a:pathLst>
          </a:custGeom>
          <a:gradFill>
            <a:gsLst>
              <a:gs pos="50000">
                <a:schemeClr val="accent1">
                  <a:lumMod val="60000"/>
                  <a:lumOff val="40000"/>
                  <a:alpha val="0"/>
                </a:schemeClr>
              </a:gs>
              <a:gs pos="0">
                <a:srgbClr val="002060">
                  <a:alpha val="35000"/>
                </a:srgbClr>
              </a:gs>
              <a:gs pos="100000">
                <a:schemeClr val="accent1">
                  <a:lumMod val="20000"/>
                  <a:lumOff val="8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365366-75CB-4246-AAD5-C43C306DAAD3}"/>
              </a:ext>
            </a:extLst>
          </p:cNvPr>
          <p:cNvSpPr>
            <a:spLocks noGrp="1"/>
          </p:cNvSpPr>
          <p:nvPr>
            <p:ph type="title"/>
          </p:nvPr>
        </p:nvSpPr>
        <p:spPr>
          <a:xfrm>
            <a:off x="787780" y="42653"/>
            <a:ext cx="10515600" cy="1325563"/>
          </a:xfrm>
        </p:spPr>
        <p:txBody>
          <a:bodyPr/>
          <a:lstStyle/>
          <a:p>
            <a:pPr algn="ctr"/>
            <a:r>
              <a:rPr lang="en-IN" b="1" u="sng" dirty="0"/>
              <a:t>Potential Blockchain applications of National interest include</a:t>
            </a:r>
            <a:endParaRPr lang="en-US" b="1" u="sng" dirty="0"/>
          </a:p>
        </p:txBody>
      </p:sp>
      <p:grpSp>
        <p:nvGrpSpPr>
          <p:cNvPr id="4" name="Group 3">
            <a:extLst>
              <a:ext uri="{FF2B5EF4-FFF2-40B4-BE49-F238E27FC236}">
                <a16:creationId xmlns:a16="http://schemas.microsoft.com/office/drawing/2014/main" id="{AAAF596A-9A36-274B-9E25-2B6F98A4F5FB}"/>
              </a:ext>
            </a:extLst>
          </p:cNvPr>
          <p:cNvGrpSpPr/>
          <p:nvPr/>
        </p:nvGrpSpPr>
        <p:grpSpPr>
          <a:xfrm>
            <a:off x="4076434" y="1381860"/>
            <a:ext cx="3452982" cy="889000"/>
            <a:chOff x="4202633" y="1877895"/>
            <a:chExt cx="3452982" cy="889000"/>
          </a:xfrm>
        </p:grpSpPr>
        <p:sp>
          <p:nvSpPr>
            <p:cNvPr id="5" name="Rounded Rectangle 4">
              <a:extLst>
                <a:ext uri="{FF2B5EF4-FFF2-40B4-BE49-F238E27FC236}">
                  <a16:creationId xmlns:a16="http://schemas.microsoft.com/office/drawing/2014/main" id="{658B36C0-DAD9-334F-9787-AB851EE8F9EB}"/>
                </a:ext>
              </a:extLst>
            </p:cNvPr>
            <p:cNvSpPr/>
            <p:nvPr/>
          </p:nvSpPr>
          <p:spPr>
            <a:xfrm>
              <a:off x="4383422" y="1877895"/>
              <a:ext cx="3272193" cy="889000"/>
            </a:xfrm>
            <a:prstGeom prst="roundRect">
              <a:avLst>
                <a:gd name="adj" fmla="val 18519"/>
              </a:avLst>
            </a:prstGeom>
            <a:solidFill>
              <a:schemeClr val="accent1">
                <a:lumMod val="50000"/>
              </a:schemeClr>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3B8177B4-6D5D-154F-BD59-A455DBED68EB}"/>
                </a:ext>
              </a:extLst>
            </p:cNvPr>
            <p:cNvGrpSpPr/>
            <p:nvPr/>
          </p:nvGrpSpPr>
          <p:grpSpPr>
            <a:xfrm>
              <a:off x="4202633" y="2141606"/>
              <a:ext cx="361578" cy="361578"/>
              <a:chOff x="533400" y="3133272"/>
              <a:chExt cx="361950" cy="361950"/>
            </a:xfrm>
          </p:grpSpPr>
          <p:sp>
            <p:nvSpPr>
              <p:cNvPr id="8" name="Oval 7">
                <a:extLst>
                  <a:ext uri="{FF2B5EF4-FFF2-40B4-BE49-F238E27FC236}">
                    <a16:creationId xmlns:a16="http://schemas.microsoft.com/office/drawing/2014/main" id="{C304903C-70C5-3F4F-A09B-AF41B582CA96}"/>
                  </a:ext>
                </a:extLst>
              </p:cNvPr>
              <p:cNvSpPr/>
              <p:nvPr/>
            </p:nvSpPr>
            <p:spPr>
              <a:xfrm>
                <a:off x="533400" y="3133272"/>
                <a:ext cx="361950" cy="361950"/>
              </a:xfrm>
              <a:prstGeom prst="ellipse">
                <a:avLst/>
              </a:prstGeom>
              <a:solidFill>
                <a:schemeClr val="bg1"/>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26">
                <a:extLst>
                  <a:ext uri="{FF2B5EF4-FFF2-40B4-BE49-F238E27FC236}">
                    <a16:creationId xmlns:a16="http://schemas.microsoft.com/office/drawing/2014/main" id="{AF19A357-2C62-1D40-9D73-3BA2EDDD0187}"/>
                  </a:ext>
                </a:extLst>
              </p:cNvPr>
              <p:cNvSpPr>
                <a:spLocks/>
              </p:cNvSpPr>
              <p:nvPr/>
            </p:nvSpPr>
            <p:spPr bwMode="auto">
              <a:xfrm>
                <a:off x="643079" y="3232561"/>
                <a:ext cx="142593" cy="163373"/>
              </a:xfrm>
              <a:custGeom>
                <a:avLst/>
                <a:gdLst>
                  <a:gd name="T0" fmla="*/ 83 w 84"/>
                  <a:gd name="T1" fmla="*/ 47 h 96"/>
                  <a:gd name="T2" fmla="*/ 38 w 84"/>
                  <a:gd name="T3" fmla="*/ 1 h 96"/>
                  <a:gd name="T4" fmla="*/ 37 w 84"/>
                  <a:gd name="T5" fmla="*/ 0 h 96"/>
                  <a:gd name="T6" fmla="*/ 2 w 84"/>
                  <a:gd name="T7" fmla="*/ 0 h 96"/>
                  <a:gd name="T8" fmla="*/ 0 w 84"/>
                  <a:gd name="T9" fmla="*/ 1 h 96"/>
                  <a:gd name="T10" fmla="*/ 1 w 84"/>
                  <a:gd name="T11" fmla="*/ 3 h 96"/>
                  <a:gd name="T12" fmla="*/ 45 w 84"/>
                  <a:gd name="T13" fmla="*/ 48 h 96"/>
                  <a:gd name="T14" fmla="*/ 1 w 84"/>
                  <a:gd name="T15" fmla="*/ 93 h 96"/>
                  <a:gd name="T16" fmla="*/ 0 w 84"/>
                  <a:gd name="T17" fmla="*/ 95 h 96"/>
                  <a:gd name="T18" fmla="*/ 2 w 84"/>
                  <a:gd name="T19" fmla="*/ 96 h 96"/>
                  <a:gd name="T20" fmla="*/ 37 w 84"/>
                  <a:gd name="T21" fmla="*/ 96 h 96"/>
                  <a:gd name="T22" fmla="*/ 38 w 84"/>
                  <a:gd name="T23" fmla="*/ 95 h 96"/>
                  <a:gd name="T24" fmla="*/ 83 w 84"/>
                  <a:gd name="T25" fmla="*/ 49 h 96"/>
                  <a:gd name="T26" fmla="*/ 83 w 84"/>
                  <a:gd name="T2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6">
                    <a:moveTo>
                      <a:pt x="83" y="47"/>
                    </a:moveTo>
                    <a:cubicBezTo>
                      <a:pt x="38" y="1"/>
                      <a:pt x="38" y="1"/>
                      <a:pt x="38" y="1"/>
                    </a:cubicBezTo>
                    <a:cubicBezTo>
                      <a:pt x="38" y="0"/>
                      <a:pt x="37" y="0"/>
                      <a:pt x="37" y="0"/>
                    </a:cubicBezTo>
                    <a:cubicBezTo>
                      <a:pt x="2" y="0"/>
                      <a:pt x="2" y="0"/>
                      <a:pt x="2" y="0"/>
                    </a:cubicBezTo>
                    <a:cubicBezTo>
                      <a:pt x="1" y="0"/>
                      <a:pt x="1" y="0"/>
                      <a:pt x="0" y="1"/>
                    </a:cubicBezTo>
                    <a:cubicBezTo>
                      <a:pt x="0" y="2"/>
                      <a:pt x="0" y="3"/>
                      <a:pt x="1" y="3"/>
                    </a:cubicBezTo>
                    <a:cubicBezTo>
                      <a:pt x="45" y="48"/>
                      <a:pt x="45" y="48"/>
                      <a:pt x="45" y="48"/>
                    </a:cubicBezTo>
                    <a:cubicBezTo>
                      <a:pt x="1" y="93"/>
                      <a:pt x="1" y="93"/>
                      <a:pt x="1" y="93"/>
                    </a:cubicBezTo>
                    <a:cubicBezTo>
                      <a:pt x="0" y="93"/>
                      <a:pt x="0" y="94"/>
                      <a:pt x="0" y="95"/>
                    </a:cubicBezTo>
                    <a:cubicBezTo>
                      <a:pt x="1" y="96"/>
                      <a:pt x="1" y="96"/>
                      <a:pt x="2" y="96"/>
                    </a:cubicBezTo>
                    <a:cubicBezTo>
                      <a:pt x="37" y="96"/>
                      <a:pt x="37" y="96"/>
                      <a:pt x="37" y="96"/>
                    </a:cubicBezTo>
                    <a:cubicBezTo>
                      <a:pt x="37" y="96"/>
                      <a:pt x="38" y="96"/>
                      <a:pt x="38" y="95"/>
                    </a:cubicBezTo>
                    <a:cubicBezTo>
                      <a:pt x="83" y="49"/>
                      <a:pt x="83" y="49"/>
                      <a:pt x="83" y="49"/>
                    </a:cubicBezTo>
                    <a:cubicBezTo>
                      <a:pt x="84" y="49"/>
                      <a:pt x="84" y="47"/>
                      <a:pt x="83"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7" name="Rectangle 6">
              <a:extLst>
                <a:ext uri="{FF2B5EF4-FFF2-40B4-BE49-F238E27FC236}">
                  <a16:creationId xmlns:a16="http://schemas.microsoft.com/office/drawing/2014/main" id="{9CBB93AF-824A-9C48-B4D6-A1E777432665}"/>
                </a:ext>
              </a:extLst>
            </p:cNvPr>
            <p:cNvSpPr/>
            <p:nvPr/>
          </p:nvSpPr>
          <p:spPr>
            <a:xfrm>
              <a:off x="4899831" y="2214673"/>
              <a:ext cx="2464235" cy="215444"/>
            </a:xfrm>
            <a:prstGeom prst="rect">
              <a:avLst/>
            </a:prstGeom>
          </p:spPr>
          <p:txBody>
            <a:bodyPr wrap="square" lIns="0" tIns="0" rIns="0" bIns="0" anchor="ctr">
              <a:spAutoFit/>
            </a:bodyPr>
            <a:lstStyle/>
            <a:p>
              <a:r>
                <a:rPr lang="en-IN" sz="1400" dirty="0">
                  <a:solidFill>
                    <a:schemeClr val="bg1"/>
                  </a:solidFill>
                </a:rPr>
                <a:t>Identity management </a:t>
              </a:r>
            </a:p>
          </p:txBody>
        </p:sp>
      </p:grpSp>
      <p:grpSp>
        <p:nvGrpSpPr>
          <p:cNvPr id="10" name="Group 9">
            <a:extLst>
              <a:ext uri="{FF2B5EF4-FFF2-40B4-BE49-F238E27FC236}">
                <a16:creationId xmlns:a16="http://schemas.microsoft.com/office/drawing/2014/main" id="{D3C41BCE-2E5E-1643-9B17-19E2AAC87786}"/>
              </a:ext>
            </a:extLst>
          </p:cNvPr>
          <p:cNvGrpSpPr/>
          <p:nvPr/>
        </p:nvGrpSpPr>
        <p:grpSpPr>
          <a:xfrm>
            <a:off x="4076434" y="2469827"/>
            <a:ext cx="3452982" cy="889000"/>
            <a:chOff x="4202633" y="1877895"/>
            <a:chExt cx="3452982" cy="889000"/>
          </a:xfrm>
        </p:grpSpPr>
        <p:sp>
          <p:nvSpPr>
            <p:cNvPr id="11" name="Rounded Rectangle 10">
              <a:extLst>
                <a:ext uri="{FF2B5EF4-FFF2-40B4-BE49-F238E27FC236}">
                  <a16:creationId xmlns:a16="http://schemas.microsoft.com/office/drawing/2014/main" id="{7E9D9DA2-1BEA-5040-8F0C-6BEA80E90ED3}"/>
                </a:ext>
              </a:extLst>
            </p:cNvPr>
            <p:cNvSpPr/>
            <p:nvPr/>
          </p:nvSpPr>
          <p:spPr>
            <a:xfrm>
              <a:off x="4383422" y="1877895"/>
              <a:ext cx="3272193" cy="889000"/>
            </a:xfrm>
            <a:prstGeom prst="roundRect">
              <a:avLst>
                <a:gd name="adj" fmla="val 18519"/>
              </a:avLst>
            </a:prstGeom>
            <a:solidFill>
              <a:schemeClr val="accent1">
                <a:lumMod val="50000"/>
              </a:schemeClr>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65CC4D99-A7FD-C743-813A-034FE6D48CB7}"/>
                </a:ext>
              </a:extLst>
            </p:cNvPr>
            <p:cNvGrpSpPr/>
            <p:nvPr/>
          </p:nvGrpSpPr>
          <p:grpSpPr>
            <a:xfrm>
              <a:off x="4202633" y="2141606"/>
              <a:ext cx="361578" cy="361578"/>
              <a:chOff x="533400" y="3133272"/>
              <a:chExt cx="361950" cy="361950"/>
            </a:xfrm>
          </p:grpSpPr>
          <p:sp>
            <p:nvSpPr>
              <p:cNvPr id="14" name="Oval 13">
                <a:extLst>
                  <a:ext uri="{FF2B5EF4-FFF2-40B4-BE49-F238E27FC236}">
                    <a16:creationId xmlns:a16="http://schemas.microsoft.com/office/drawing/2014/main" id="{D137E431-B055-5E47-B32E-D9C49BCBF36C}"/>
                  </a:ext>
                </a:extLst>
              </p:cNvPr>
              <p:cNvSpPr/>
              <p:nvPr/>
            </p:nvSpPr>
            <p:spPr>
              <a:xfrm>
                <a:off x="533400" y="3133272"/>
                <a:ext cx="361950" cy="361950"/>
              </a:xfrm>
              <a:prstGeom prst="ellipse">
                <a:avLst/>
              </a:prstGeom>
              <a:solidFill>
                <a:schemeClr val="bg1"/>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26">
                <a:extLst>
                  <a:ext uri="{FF2B5EF4-FFF2-40B4-BE49-F238E27FC236}">
                    <a16:creationId xmlns:a16="http://schemas.microsoft.com/office/drawing/2014/main" id="{8ADC3027-685C-794F-A4B3-8E8740C7EE5F}"/>
                  </a:ext>
                </a:extLst>
              </p:cNvPr>
              <p:cNvSpPr>
                <a:spLocks/>
              </p:cNvSpPr>
              <p:nvPr/>
            </p:nvSpPr>
            <p:spPr bwMode="auto">
              <a:xfrm>
                <a:off x="643079" y="3232561"/>
                <a:ext cx="142593" cy="163373"/>
              </a:xfrm>
              <a:custGeom>
                <a:avLst/>
                <a:gdLst>
                  <a:gd name="T0" fmla="*/ 83 w 84"/>
                  <a:gd name="T1" fmla="*/ 47 h 96"/>
                  <a:gd name="T2" fmla="*/ 38 w 84"/>
                  <a:gd name="T3" fmla="*/ 1 h 96"/>
                  <a:gd name="T4" fmla="*/ 37 w 84"/>
                  <a:gd name="T5" fmla="*/ 0 h 96"/>
                  <a:gd name="T6" fmla="*/ 2 w 84"/>
                  <a:gd name="T7" fmla="*/ 0 h 96"/>
                  <a:gd name="T8" fmla="*/ 0 w 84"/>
                  <a:gd name="T9" fmla="*/ 1 h 96"/>
                  <a:gd name="T10" fmla="*/ 1 w 84"/>
                  <a:gd name="T11" fmla="*/ 3 h 96"/>
                  <a:gd name="T12" fmla="*/ 45 w 84"/>
                  <a:gd name="T13" fmla="*/ 48 h 96"/>
                  <a:gd name="T14" fmla="*/ 1 w 84"/>
                  <a:gd name="T15" fmla="*/ 93 h 96"/>
                  <a:gd name="T16" fmla="*/ 0 w 84"/>
                  <a:gd name="T17" fmla="*/ 95 h 96"/>
                  <a:gd name="T18" fmla="*/ 2 w 84"/>
                  <a:gd name="T19" fmla="*/ 96 h 96"/>
                  <a:gd name="T20" fmla="*/ 37 w 84"/>
                  <a:gd name="T21" fmla="*/ 96 h 96"/>
                  <a:gd name="T22" fmla="*/ 38 w 84"/>
                  <a:gd name="T23" fmla="*/ 95 h 96"/>
                  <a:gd name="T24" fmla="*/ 83 w 84"/>
                  <a:gd name="T25" fmla="*/ 49 h 96"/>
                  <a:gd name="T26" fmla="*/ 83 w 84"/>
                  <a:gd name="T2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6">
                    <a:moveTo>
                      <a:pt x="83" y="47"/>
                    </a:moveTo>
                    <a:cubicBezTo>
                      <a:pt x="38" y="1"/>
                      <a:pt x="38" y="1"/>
                      <a:pt x="38" y="1"/>
                    </a:cubicBezTo>
                    <a:cubicBezTo>
                      <a:pt x="38" y="0"/>
                      <a:pt x="37" y="0"/>
                      <a:pt x="37" y="0"/>
                    </a:cubicBezTo>
                    <a:cubicBezTo>
                      <a:pt x="2" y="0"/>
                      <a:pt x="2" y="0"/>
                      <a:pt x="2" y="0"/>
                    </a:cubicBezTo>
                    <a:cubicBezTo>
                      <a:pt x="1" y="0"/>
                      <a:pt x="1" y="0"/>
                      <a:pt x="0" y="1"/>
                    </a:cubicBezTo>
                    <a:cubicBezTo>
                      <a:pt x="0" y="2"/>
                      <a:pt x="0" y="3"/>
                      <a:pt x="1" y="3"/>
                    </a:cubicBezTo>
                    <a:cubicBezTo>
                      <a:pt x="45" y="48"/>
                      <a:pt x="45" y="48"/>
                      <a:pt x="45" y="48"/>
                    </a:cubicBezTo>
                    <a:cubicBezTo>
                      <a:pt x="1" y="93"/>
                      <a:pt x="1" y="93"/>
                      <a:pt x="1" y="93"/>
                    </a:cubicBezTo>
                    <a:cubicBezTo>
                      <a:pt x="0" y="93"/>
                      <a:pt x="0" y="94"/>
                      <a:pt x="0" y="95"/>
                    </a:cubicBezTo>
                    <a:cubicBezTo>
                      <a:pt x="1" y="96"/>
                      <a:pt x="1" y="96"/>
                      <a:pt x="2" y="96"/>
                    </a:cubicBezTo>
                    <a:cubicBezTo>
                      <a:pt x="37" y="96"/>
                      <a:pt x="37" y="96"/>
                      <a:pt x="37" y="96"/>
                    </a:cubicBezTo>
                    <a:cubicBezTo>
                      <a:pt x="37" y="96"/>
                      <a:pt x="38" y="96"/>
                      <a:pt x="38" y="95"/>
                    </a:cubicBezTo>
                    <a:cubicBezTo>
                      <a:pt x="83" y="49"/>
                      <a:pt x="83" y="49"/>
                      <a:pt x="83" y="49"/>
                    </a:cubicBezTo>
                    <a:cubicBezTo>
                      <a:pt x="84" y="49"/>
                      <a:pt x="84" y="47"/>
                      <a:pt x="83"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3" name="Rectangle 12">
              <a:extLst>
                <a:ext uri="{FF2B5EF4-FFF2-40B4-BE49-F238E27FC236}">
                  <a16:creationId xmlns:a16="http://schemas.microsoft.com/office/drawing/2014/main" id="{8592EE48-4486-F84F-A070-88BE2BC9CC61}"/>
                </a:ext>
              </a:extLst>
            </p:cNvPr>
            <p:cNvSpPr/>
            <p:nvPr/>
          </p:nvSpPr>
          <p:spPr>
            <a:xfrm>
              <a:off x="4899831" y="2214673"/>
              <a:ext cx="2464235" cy="215444"/>
            </a:xfrm>
            <a:prstGeom prst="rect">
              <a:avLst/>
            </a:prstGeom>
          </p:spPr>
          <p:txBody>
            <a:bodyPr wrap="square" lIns="0" tIns="0" rIns="0" bIns="0" anchor="ctr">
              <a:spAutoFit/>
            </a:bodyPr>
            <a:lstStyle/>
            <a:p>
              <a:r>
                <a:rPr lang="en-IN" sz="1400" dirty="0">
                  <a:solidFill>
                    <a:schemeClr val="bg1"/>
                  </a:solidFill>
                </a:rPr>
                <a:t>Power distribution </a:t>
              </a:r>
            </a:p>
          </p:txBody>
        </p:sp>
      </p:grpSp>
      <p:grpSp>
        <p:nvGrpSpPr>
          <p:cNvPr id="16" name="Group 15">
            <a:extLst>
              <a:ext uri="{FF2B5EF4-FFF2-40B4-BE49-F238E27FC236}">
                <a16:creationId xmlns:a16="http://schemas.microsoft.com/office/drawing/2014/main" id="{272AD135-934F-BA44-A37C-247942F0B9DB}"/>
              </a:ext>
            </a:extLst>
          </p:cNvPr>
          <p:cNvGrpSpPr/>
          <p:nvPr/>
        </p:nvGrpSpPr>
        <p:grpSpPr>
          <a:xfrm>
            <a:off x="4076434" y="3557794"/>
            <a:ext cx="3452982" cy="889000"/>
            <a:chOff x="4202633" y="1877895"/>
            <a:chExt cx="3452982" cy="889000"/>
          </a:xfrm>
        </p:grpSpPr>
        <p:sp>
          <p:nvSpPr>
            <p:cNvPr id="17" name="Rounded Rectangle 16">
              <a:extLst>
                <a:ext uri="{FF2B5EF4-FFF2-40B4-BE49-F238E27FC236}">
                  <a16:creationId xmlns:a16="http://schemas.microsoft.com/office/drawing/2014/main" id="{A0D7B7C8-27BF-044C-98F0-6D6C47B3F7CD}"/>
                </a:ext>
              </a:extLst>
            </p:cNvPr>
            <p:cNvSpPr/>
            <p:nvPr/>
          </p:nvSpPr>
          <p:spPr>
            <a:xfrm>
              <a:off x="4383422" y="1877895"/>
              <a:ext cx="3272193" cy="889000"/>
            </a:xfrm>
            <a:prstGeom prst="roundRect">
              <a:avLst>
                <a:gd name="adj" fmla="val 18519"/>
              </a:avLst>
            </a:prstGeom>
            <a:solidFill>
              <a:schemeClr val="accent1">
                <a:lumMod val="50000"/>
              </a:schemeClr>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5689DF9F-E828-1540-AD9A-8A84C4110F4A}"/>
                </a:ext>
              </a:extLst>
            </p:cNvPr>
            <p:cNvGrpSpPr/>
            <p:nvPr/>
          </p:nvGrpSpPr>
          <p:grpSpPr>
            <a:xfrm>
              <a:off x="4202633" y="2141606"/>
              <a:ext cx="361578" cy="361578"/>
              <a:chOff x="533400" y="3133272"/>
              <a:chExt cx="361950" cy="361950"/>
            </a:xfrm>
          </p:grpSpPr>
          <p:sp>
            <p:nvSpPr>
              <p:cNvPr id="20" name="Oval 19">
                <a:extLst>
                  <a:ext uri="{FF2B5EF4-FFF2-40B4-BE49-F238E27FC236}">
                    <a16:creationId xmlns:a16="http://schemas.microsoft.com/office/drawing/2014/main" id="{DC1A14F4-2E39-A143-9A10-C26AD8E9808B}"/>
                  </a:ext>
                </a:extLst>
              </p:cNvPr>
              <p:cNvSpPr/>
              <p:nvPr/>
            </p:nvSpPr>
            <p:spPr>
              <a:xfrm>
                <a:off x="533400" y="3133272"/>
                <a:ext cx="361950" cy="361950"/>
              </a:xfrm>
              <a:prstGeom prst="ellipse">
                <a:avLst/>
              </a:prstGeom>
              <a:solidFill>
                <a:schemeClr val="bg1"/>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6">
                <a:extLst>
                  <a:ext uri="{FF2B5EF4-FFF2-40B4-BE49-F238E27FC236}">
                    <a16:creationId xmlns:a16="http://schemas.microsoft.com/office/drawing/2014/main" id="{0AC9C105-DFA1-504D-9BEC-630082C1A664}"/>
                  </a:ext>
                </a:extLst>
              </p:cNvPr>
              <p:cNvSpPr>
                <a:spLocks/>
              </p:cNvSpPr>
              <p:nvPr/>
            </p:nvSpPr>
            <p:spPr bwMode="auto">
              <a:xfrm>
                <a:off x="643079" y="3232561"/>
                <a:ext cx="142593" cy="163373"/>
              </a:xfrm>
              <a:custGeom>
                <a:avLst/>
                <a:gdLst>
                  <a:gd name="T0" fmla="*/ 83 w 84"/>
                  <a:gd name="T1" fmla="*/ 47 h 96"/>
                  <a:gd name="T2" fmla="*/ 38 w 84"/>
                  <a:gd name="T3" fmla="*/ 1 h 96"/>
                  <a:gd name="T4" fmla="*/ 37 w 84"/>
                  <a:gd name="T5" fmla="*/ 0 h 96"/>
                  <a:gd name="T6" fmla="*/ 2 w 84"/>
                  <a:gd name="T7" fmla="*/ 0 h 96"/>
                  <a:gd name="T8" fmla="*/ 0 w 84"/>
                  <a:gd name="T9" fmla="*/ 1 h 96"/>
                  <a:gd name="T10" fmla="*/ 1 w 84"/>
                  <a:gd name="T11" fmla="*/ 3 h 96"/>
                  <a:gd name="T12" fmla="*/ 45 w 84"/>
                  <a:gd name="T13" fmla="*/ 48 h 96"/>
                  <a:gd name="T14" fmla="*/ 1 w 84"/>
                  <a:gd name="T15" fmla="*/ 93 h 96"/>
                  <a:gd name="T16" fmla="*/ 0 w 84"/>
                  <a:gd name="T17" fmla="*/ 95 h 96"/>
                  <a:gd name="T18" fmla="*/ 2 w 84"/>
                  <a:gd name="T19" fmla="*/ 96 h 96"/>
                  <a:gd name="T20" fmla="*/ 37 w 84"/>
                  <a:gd name="T21" fmla="*/ 96 h 96"/>
                  <a:gd name="T22" fmla="*/ 38 w 84"/>
                  <a:gd name="T23" fmla="*/ 95 h 96"/>
                  <a:gd name="T24" fmla="*/ 83 w 84"/>
                  <a:gd name="T25" fmla="*/ 49 h 96"/>
                  <a:gd name="T26" fmla="*/ 83 w 84"/>
                  <a:gd name="T2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6">
                    <a:moveTo>
                      <a:pt x="83" y="47"/>
                    </a:moveTo>
                    <a:cubicBezTo>
                      <a:pt x="38" y="1"/>
                      <a:pt x="38" y="1"/>
                      <a:pt x="38" y="1"/>
                    </a:cubicBezTo>
                    <a:cubicBezTo>
                      <a:pt x="38" y="0"/>
                      <a:pt x="37" y="0"/>
                      <a:pt x="37" y="0"/>
                    </a:cubicBezTo>
                    <a:cubicBezTo>
                      <a:pt x="2" y="0"/>
                      <a:pt x="2" y="0"/>
                      <a:pt x="2" y="0"/>
                    </a:cubicBezTo>
                    <a:cubicBezTo>
                      <a:pt x="1" y="0"/>
                      <a:pt x="1" y="0"/>
                      <a:pt x="0" y="1"/>
                    </a:cubicBezTo>
                    <a:cubicBezTo>
                      <a:pt x="0" y="2"/>
                      <a:pt x="0" y="3"/>
                      <a:pt x="1" y="3"/>
                    </a:cubicBezTo>
                    <a:cubicBezTo>
                      <a:pt x="45" y="48"/>
                      <a:pt x="45" y="48"/>
                      <a:pt x="45" y="48"/>
                    </a:cubicBezTo>
                    <a:cubicBezTo>
                      <a:pt x="1" y="93"/>
                      <a:pt x="1" y="93"/>
                      <a:pt x="1" y="93"/>
                    </a:cubicBezTo>
                    <a:cubicBezTo>
                      <a:pt x="0" y="93"/>
                      <a:pt x="0" y="94"/>
                      <a:pt x="0" y="95"/>
                    </a:cubicBezTo>
                    <a:cubicBezTo>
                      <a:pt x="1" y="96"/>
                      <a:pt x="1" y="96"/>
                      <a:pt x="2" y="96"/>
                    </a:cubicBezTo>
                    <a:cubicBezTo>
                      <a:pt x="37" y="96"/>
                      <a:pt x="37" y="96"/>
                      <a:pt x="37" y="96"/>
                    </a:cubicBezTo>
                    <a:cubicBezTo>
                      <a:pt x="37" y="96"/>
                      <a:pt x="38" y="96"/>
                      <a:pt x="38" y="95"/>
                    </a:cubicBezTo>
                    <a:cubicBezTo>
                      <a:pt x="83" y="49"/>
                      <a:pt x="83" y="49"/>
                      <a:pt x="83" y="49"/>
                    </a:cubicBezTo>
                    <a:cubicBezTo>
                      <a:pt x="84" y="49"/>
                      <a:pt x="84" y="47"/>
                      <a:pt x="83"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9" name="Rectangle 18">
              <a:extLst>
                <a:ext uri="{FF2B5EF4-FFF2-40B4-BE49-F238E27FC236}">
                  <a16:creationId xmlns:a16="http://schemas.microsoft.com/office/drawing/2014/main" id="{E8AF524F-534C-F640-8CE2-00C3E74ED97B}"/>
                </a:ext>
              </a:extLst>
            </p:cNvPr>
            <p:cNvSpPr/>
            <p:nvPr/>
          </p:nvSpPr>
          <p:spPr>
            <a:xfrm>
              <a:off x="4899831" y="2214673"/>
              <a:ext cx="2464235" cy="215444"/>
            </a:xfrm>
            <a:prstGeom prst="rect">
              <a:avLst/>
            </a:prstGeom>
          </p:spPr>
          <p:txBody>
            <a:bodyPr wrap="square" lIns="0" tIns="0" rIns="0" bIns="0" anchor="ctr">
              <a:spAutoFit/>
            </a:bodyPr>
            <a:lstStyle/>
            <a:p>
              <a:r>
                <a:rPr lang="en-IN" sz="1400" dirty="0">
                  <a:solidFill>
                    <a:schemeClr val="bg1"/>
                  </a:solidFill>
                </a:rPr>
                <a:t>Duty payments </a:t>
              </a:r>
            </a:p>
          </p:txBody>
        </p:sp>
      </p:grpSp>
      <p:grpSp>
        <p:nvGrpSpPr>
          <p:cNvPr id="22" name="Group 21">
            <a:extLst>
              <a:ext uri="{FF2B5EF4-FFF2-40B4-BE49-F238E27FC236}">
                <a16:creationId xmlns:a16="http://schemas.microsoft.com/office/drawing/2014/main" id="{2E1E7A2F-44E2-D34A-97C1-F6288CC75C97}"/>
              </a:ext>
            </a:extLst>
          </p:cNvPr>
          <p:cNvGrpSpPr/>
          <p:nvPr/>
        </p:nvGrpSpPr>
        <p:grpSpPr>
          <a:xfrm>
            <a:off x="4076434" y="4645760"/>
            <a:ext cx="3452982" cy="889000"/>
            <a:chOff x="4202633" y="1877895"/>
            <a:chExt cx="3452982" cy="889000"/>
          </a:xfrm>
        </p:grpSpPr>
        <p:sp>
          <p:nvSpPr>
            <p:cNvPr id="23" name="Rounded Rectangle 22">
              <a:extLst>
                <a:ext uri="{FF2B5EF4-FFF2-40B4-BE49-F238E27FC236}">
                  <a16:creationId xmlns:a16="http://schemas.microsoft.com/office/drawing/2014/main" id="{E660F926-6C4E-0F48-BC9C-14436F1C2FB2}"/>
                </a:ext>
              </a:extLst>
            </p:cNvPr>
            <p:cNvSpPr/>
            <p:nvPr/>
          </p:nvSpPr>
          <p:spPr>
            <a:xfrm>
              <a:off x="4383422" y="1877895"/>
              <a:ext cx="3272193" cy="889000"/>
            </a:xfrm>
            <a:prstGeom prst="roundRect">
              <a:avLst>
                <a:gd name="adj" fmla="val 18519"/>
              </a:avLst>
            </a:prstGeom>
            <a:solidFill>
              <a:schemeClr val="accent1">
                <a:lumMod val="50000"/>
              </a:schemeClr>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013E401-3ADD-1642-A54B-63DEE5B8DB96}"/>
                </a:ext>
              </a:extLst>
            </p:cNvPr>
            <p:cNvGrpSpPr/>
            <p:nvPr/>
          </p:nvGrpSpPr>
          <p:grpSpPr>
            <a:xfrm>
              <a:off x="4202633" y="2141606"/>
              <a:ext cx="361578" cy="361578"/>
              <a:chOff x="533400" y="3133272"/>
              <a:chExt cx="361950" cy="361950"/>
            </a:xfrm>
          </p:grpSpPr>
          <p:sp>
            <p:nvSpPr>
              <p:cNvPr id="26" name="Oval 25">
                <a:extLst>
                  <a:ext uri="{FF2B5EF4-FFF2-40B4-BE49-F238E27FC236}">
                    <a16:creationId xmlns:a16="http://schemas.microsoft.com/office/drawing/2014/main" id="{C2343442-1C87-514C-9D10-F570AF50D9DC}"/>
                  </a:ext>
                </a:extLst>
              </p:cNvPr>
              <p:cNvSpPr/>
              <p:nvPr/>
            </p:nvSpPr>
            <p:spPr>
              <a:xfrm>
                <a:off x="533400" y="3133272"/>
                <a:ext cx="361950" cy="361950"/>
              </a:xfrm>
              <a:prstGeom prst="ellipse">
                <a:avLst/>
              </a:prstGeom>
              <a:solidFill>
                <a:schemeClr val="bg1"/>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26">
                <a:extLst>
                  <a:ext uri="{FF2B5EF4-FFF2-40B4-BE49-F238E27FC236}">
                    <a16:creationId xmlns:a16="http://schemas.microsoft.com/office/drawing/2014/main" id="{17B4913A-A608-E643-AFCA-06785C244EEA}"/>
                  </a:ext>
                </a:extLst>
              </p:cNvPr>
              <p:cNvSpPr>
                <a:spLocks/>
              </p:cNvSpPr>
              <p:nvPr/>
            </p:nvSpPr>
            <p:spPr bwMode="auto">
              <a:xfrm>
                <a:off x="643079" y="3232561"/>
                <a:ext cx="142593" cy="163373"/>
              </a:xfrm>
              <a:custGeom>
                <a:avLst/>
                <a:gdLst>
                  <a:gd name="T0" fmla="*/ 83 w 84"/>
                  <a:gd name="T1" fmla="*/ 47 h 96"/>
                  <a:gd name="T2" fmla="*/ 38 w 84"/>
                  <a:gd name="T3" fmla="*/ 1 h 96"/>
                  <a:gd name="T4" fmla="*/ 37 w 84"/>
                  <a:gd name="T5" fmla="*/ 0 h 96"/>
                  <a:gd name="T6" fmla="*/ 2 w 84"/>
                  <a:gd name="T7" fmla="*/ 0 h 96"/>
                  <a:gd name="T8" fmla="*/ 0 w 84"/>
                  <a:gd name="T9" fmla="*/ 1 h 96"/>
                  <a:gd name="T10" fmla="*/ 1 w 84"/>
                  <a:gd name="T11" fmla="*/ 3 h 96"/>
                  <a:gd name="T12" fmla="*/ 45 w 84"/>
                  <a:gd name="T13" fmla="*/ 48 h 96"/>
                  <a:gd name="T14" fmla="*/ 1 w 84"/>
                  <a:gd name="T15" fmla="*/ 93 h 96"/>
                  <a:gd name="T16" fmla="*/ 0 w 84"/>
                  <a:gd name="T17" fmla="*/ 95 h 96"/>
                  <a:gd name="T18" fmla="*/ 2 w 84"/>
                  <a:gd name="T19" fmla="*/ 96 h 96"/>
                  <a:gd name="T20" fmla="*/ 37 w 84"/>
                  <a:gd name="T21" fmla="*/ 96 h 96"/>
                  <a:gd name="T22" fmla="*/ 38 w 84"/>
                  <a:gd name="T23" fmla="*/ 95 h 96"/>
                  <a:gd name="T24" fmla="*/ 83 w 84"/>
                  <a:gd name="T25" fmla="*/ 49 h 96"/>
                  <a:gd name="T26" fmla="*/ 83 w 84"/>
                  <a:gd name="T2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6">
                    <a:moveTo>
                      <a:pt x="83" y="47"/>
                    </a:moveTo>
                    <a:cubicBezTo>
                      <a:pt x="38" y="1"/>
                      <a:pt x="38" y="1"/>
                      <a:pt x="38" y="1"/>
                    </a:cubicBezTo>
                    <a:cubicBezTo>
                      <a:pt x="38" y="0"/>
                      <a:pt x="37" y="0"/>
                      <a:pt x="37" y="0"/>
                    </a:cubicBezTo>
                    <a:cubicBezTo>
                      <a:pt x="2" y="0"/>
                      <a:pt x="2" y="0"/>
                      <a:pt x="2" y="0"/>
                    </a:cubicBezTo>
                    <a:cubicBezTo>
                      <a:pt x="1" y="0"/>
                      <a:pt x="1" y="0"/>
                      <a:pt x="0" y="1"/>
                    </a:cubicBezTo>
                    <a:cubicBezTo>
                      <a:pt x="0" y="2"/>
                      <a:pt x="0" y="3"/>
                      <a:pt x="1" y="3"/>
                    </a:cubicBezTo>
                    <a:cubicBezTo>
                      <a:pt x="45" y="48"/>
                      <a:pt x="45" y="48"/>
                      <a:pt x="45" y="48"/>
                    </a:cubicBezTo>
                    <a:cubicBezTo>
                      <a:pt x="1" y="93"/>
                      <a:pt x="1" y="93"/>
                      <a:pt x="1" y="93"/>
                    </a:cubicBezTo>
                    <a:cubicBezTo>
                      <a:pt x="0" y="93"/>
                      <a:pt x="0" y="94"/>
                      <a:pt x="0" y="95"/>
                    </a:cubicBezTo>
                    <a:cubicBezTo>
                      <a:pt x="1" y="96"/>
                      <a:pt x="1" y="96"/>
                      <a:pt x="2" y="96"/>
                    </a:cubicBezTo>
                    <a:cubicBezTo>
                      <a:pt x="37" y="96"/>
                      <a:pt x="37" y="96"/>
                      <a:pt x="37" y="96"/>
                    </a:cubicBezTo>
                    <a:cubicBezTo>
                      <a:pt x="37" y="96"/>
                      <a:pt x="38" y="96"/>
                      <a:pt x="38" y="95"/>
                    </a:cubicBezTo>
                    <a:cubicBezTo>
                      <a:pt x="83" y="49"/>
                      <a:pt x="83" y="49"/>
                      <a:pt x="83" y="49"/>
                    </a:cubicBezTo>
                    <a:cubicBezTo>
                      <a:pt x="84" y="49"/>
                      <a:pt x="84" y="47"/>
                      <a:pt x="83"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5" name="Rectangle 24">
              <a:extLst>
                <a:ext uri="{FF2B5EF4-FFF2-40B4-BE49-F238E27FC236}">
                  <a16:creationId xmlns:a16="http://schemas.microsoft.com/office/drawing/2014/main" id="{6941C23B-D24C-6748-8870-8EC528D43B36}"/>
                </a:ext>
              </a:extLst>
            </p:cNvPr>
            <p:cNvSpPr/>
            <p:nvPr/>
          </p:nvSpPr>
          <p:spPr>
            <a:xfrm>
              <a:off x="4899831" y="2106952"/>
              <a:ext cx="2464235" cy="430887"/>
            </a:xfrm>
            <a:prstGeom prst="rect">
              <a:avLst/>
            </a:prstGeom>
          </p:spPr>
          <p:txBody>
            <a:bodyPr wrap="square" lIns="0" tIns="0" rIns="0" bIns="0" anchor="ctr">
              <a:spAutoFit/>
            </a:bodyPr>
            <a:lstStyle/>
            <a:p>
              <a:r>
                <a:rPr lang="en-IN" sz="1400" dirty="0">
                  <a:solidFill>
                    <a:schemeClr val="bg1"/>
                  </a:solidFill>
                </a:rPr>
                <a:t>Agriculture and other supply chains </a:t>
              </a:r>
            </a:p>
          </p:txBody>
        </p:sp>
      </p:grpSp>
      <p:grpSp>
        <p:nvGrpSpPr>
          <p:cNvPr id="28" name="Group 27">
            <a:extLst>
              <a:ext uri="{FF2B5EF4-FFF2-40B4-BE49-F238E27FC236}">
                <a16:creationId xmlns:a16="http://schemas.microsoft.com/office/drawing/2014/main" id="{6C11FA40-680A-3149-B922-B5418DB29774}"/>
              </a:ext>
            </a:extLst>
          </p:cNvPr>
          <p:cNvGrpSpPr/>
          <p:nvPr/>
        </p:nvGrpSpPr>
        <p:grpSpPr>
          <a:xfrm>
            <a:off x="8045586" y="1370137"/>
            <a:ext cx="3452982" cy="889000"/>
            <a:chOff x="4202633" y="1877895"/>
            <a:chExt cx="3452982" cy="889000"/>
          </a:xfrm>
        </p:grpSpPr>
        <p:sp>
          <p:nvSpPr>
            <p:cNvPr id="29" name="Rounded Rectangle 28">
              <a:extLst>
                <a:ext uri="{FF2B5EF4-FFF2-40B4-BE49-F238E27FC236}">
                  <a16:creationId xmlns:a16="http://schemas.microsoft.com/office/drawing/2014/main" id="{0378E99B-4C2D-B149-915F-900BA2F96FE3}"/>
                </a:ext>
              </a:extLst>
            </p:cNvPr>
            <p:cNvSpPr/>
            <p:nvPr/>
          </p:nvSpPr>
          <p:spPr>
            <a:xfrm>
              <a:off x="4383422" y="1877895"/>
              <a:ext cx="3272193" cy="889000"/>
            </a:xfrm>
            <a:prstGeom prst="roundRect">
              <a:avLst>
                <a:gd name="adj" fmla="val 18519"/>
              </a:avLst>
            </a:prstGeom>
            <a:solidFill>
              <a:schemeClr val="accent1">
                <a:lumMod val="50000"/>
              </a:schemeClr>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E7E2EAF2-FE65-3042-8A54-87F22CB59AFE}"/>
                </a:ext>
              </a:extLst>
            </p:cNvPr>
            <p:cNvGrpSpPr/>
            <p:nvPr/>
          </p:nvGrpSpPr>
          <p:grpSpPr>
            <a:xfrm>
              <a:off x="4202633" y="2141606"/>
              <a:ext cx="361578" cy="361578"/>
              <a:chOff x="533400" y="3133272"/>
              <a:chExt cx="361950" cy="361950"/>
            </a:xfrm>
          </p:grpSpPr>
          <p:sp>
            <p:nvSpPr>
              <p:cNvPr id="32" name="Oval 31">
                <a:extLst>
                  <a:ext uri="{FF2B5EF4-FFF2-40B4-BE49-F238E27FC236}">
                    <a16:creationId xmlns:a16="http://schemas.microsoft.com/office/drawing/2014/main" id="{CE85E7BD-4A2F-574C-98BB-5AFB2BFDAA91}"/>
                  </a:ext>
                </a:extLst>
              </p:cNvPr>
              <p:cNvSpPr/>
              <p:nvPr/>
            </p:nvSpPr>
            <p:spPr>
              <a:xfrm>
                <a:off x="533400" y="3133272"/>
                <a:ext cx="361950" cy="361950"/>
              </a:xfrm>
              <a:prstGeom prst="ellipse">
                <a:avLst/>
              </a:prstGeom>
              <a:solidFill>
                <a:schemeClr val="bg1"/>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26">
                <a:extLst>
                  <a:ext uri="{FF2B5EF4-FFF2-40B4-BE49-F238E27FC236}">
                    <a16:creationId xmlns:a16="http://schemas.microsoft.com/office/drawing/2014/main" id="{7A1F4D56-9C9A-1147-A42A-3DE0ACE33A21}"/>
                  </a:ext>
                </a:extLst>
              </p:cNvPr>
              <p:cNvSpPr>
                <a:spLocks/>
              </p:cNvSpPr>
              <p:nvPr/>
            </p:nvSpPr>
            <p:spPr bwMode="auto">
              <a:xfrm>
                <a:off x="643079" y="3232561"/>
                <a:ext cx="142593" cy="163373"/>
              </a:xfrm>
              <a:custGeom>
                <a:avLst/>
                <a:gdLst>
                  <a:gd name="T0" fmla="*/ 83 w 84"/>
                  <a:gd name="T1" fmla="*/ 47 h 96"/>
                  <a:gd name="T2" fmla="*/ 38 w 84"/>
                  <a:gd name="T3" fmla="*/ 1 h 96"/>
                  <a:gd name="T4" fmla="*/ 37 w 84"/>
                  <a:gd name="T5" fmla="*/ 0 h 96"/>
                  <a:gd name="T6" fmla="*/ 2 w 84"/>
                  <a:gd name="T7" fmla="*/ 0 h 96"/>
                  <a:gd name="T8" fmla="*/ 0 w 84"/>
                  <a:gd name="T9" fmla="*/ 1 h 96"/>
                  <a:gd name="T10" fmla="*/ 1 w 84"/>
                  <a:gd name="T11" fmla="*/ 3 h 96"/>
                  <a:gd name="T12" fmla="*/ 45 w 84"/>
                  <a:gd name="T13" fmla="*/ 48 h 96"/>
                  <a:gd name="T14" fmla="*/ 1 w 84"/>
                  <a:gd name="T15" fmla="*/ 93 h 96"/>
                  <a:gd name="T16" fmla="*/ 0 w 84"/>
                  <a:gd name="T17" fmla="*/ 95 h 96"/>
                  <a:gd name="T18" fmla="*/ 2 w 84"/>
                  <a:gd name="T19" fmla="*/ 96 h 96"/>
                  <a:gd name="T20" fmla="*/ 37 w 84"/>
                  <a:gd name="T21" fmla="*/ 96 h 96"/>
                  <a:gd name="T22" fmla="*/ 38 w 84"/>
                  <a:gd name="T23" fmla="*/ 95 h 96"/>
                  <a:gd name="T24" fmla="*/ 83 w 84"/>
                  <a:gd name="T25" fmla="*/ 49 h 96"/>
                  <a:gd name="T26" fmla="*/ 83 w 84"/>
                  <a:gd name="T2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6">
                    <a:moveTo>
                      <a:pt x="83" y="47"/>
                    </a:moveTo>
                    <a:cubicBezTo>
                      <a:pt x="38" y="1"/>
                      <a:pt x="38" y="1"/>
                      <a:pt x="38" y="1"/>
                    </a:cubicBezTo>
                    <a:cubicBezTo>
                      <a:pt x="38" y="0"/>
                      <a:pt x="37" y="0"/>
                      <a:pt x="37" y="0"/>
                    </a:cubicBezTo>
                    <a:cubicBezTo>
                      <a:pt x="2" y="0"/>
                      <a:pt x="2" y="0"/>
                      <a:pt x="2" y="0"/>
                    </a:cubicBezTo>
                    <a:cubicBezTo>
                      <a:pt x="1" y="0"/>
                      <a:pt x="1" y="0"/>
                      <a:pt x="0" y="1"/>
                    </a:cubicBezTo>
                    <a:cubicBezTo>
                      <a:pt x="0" y="2"/>
                      <a:pt x="0" y="3"/>
                      <a:pt x="1" y="3"/>
                    </a:cubicBezTo>
                    <a:cubicBezTo>
                      <a:pt x="45" y="48"/>
                      <a:pt x="45" y="48"/>
                      <a:pt x="45" y="48"/>
                    </a:cubicBezTo>
                    <a:cubicBezTo>
                      <a:pt x="1" y="93"/>
                      <a:pt x="1" y="93"/>
                      <a:pt x="1" y="93"/>
                    </a:cubicBezTo>
                    <a:cubicBezTo>
                      <a:pt x="0" y="93"/>
                      <a:pt x="0" y="94"/>
                      <a:pt x="0" y="95"/>
                    </a:cubicBezTo>
                    <a:cubicBezTo>
                      <a:pt x="1" y="96"/>
                      <a:pt x="1" y="96"/>
                      <a:pt x="2" y="96"/>
                    </a:cubicBezTo>
                    <a:cubicBezTo>
                      <a:pt x="37" y="96"/>
                      <a:pt x="37" y="96"/>
                      <a:pt x="37" y="96"/>
                    </a:cubicBezTo>
                    <a:cubicBezTo>
                      <a:pt x="37" y="96"/>
                      <a:pt x="38" y="96"/>
                      <a:pt x="38" y="95"/>
                    </a:cubicBezTo>
                    <a:cubicBezTo>
                      <a:pt x="83" y="49"/>
                      <a:pt x="83" y="49"/>
                      <a:pt x="83" y="49"/>
                    </a:cubicBezTo>
                    <a:cubicBezTo>
                      <a:pt x="84" y="49"/>
                      <a:pt x="84" y="47"/>
                      <a:pt x="83"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31" name="Rectangle 30">
              <a:extLst>
                <a:ext uri="{FF2B5EF4-FFF2-40B4-BE49-F238E27FC236}">
                  <a16:creationId xmlns:a16="http://schemas.microsoft.com/office/drawing/2014/main" id="{9A3809B2-45CB-B54E-95DF-98CC4718ED22}"/>
                </a:ext>
              </a:extLst>
            </p:cNvPr>
            <p:cNvSpPr/>
            <p:nvPr/>
          </p:nvSpPr>
          <p:spPr>
            <a:xfrm>
              <a:off x="4899831" y="2106952"/>
              <a:ext cx="2464235" cy="430887"/>
            </a:xfrm>
            <a:prstGeom prst="rect">
              <a:avLst/>
            </a:prstGeom>
          </p:spPr>
          <p:txBody>
            <a:bodyPr wrap="square" lIns="0" tIns="0" rIns="0" bIns="0" anchor="ctr">
              <a:spAutoFit/>
            </a:bodyPr>
            <a:lstStyle/>
            <a:p>
              <a:r>
                <a:rPr lang="en-IN" sz="1400" dirty="0">
                  <a:solidFill>
                    <a:schemeClr val="bg1"/>
                  </a:solidFill>
                </a:rPr>
                <a:t>Electronic Health Record Management </a:t>
              </a:r>
            </a:p>
          </p:txBody>
        </p:sp>
      </p:grpSp>
      <p:grpSp>
        <p:nvGrpSpPr>
          <p:cNvPr id="34" name="Group 33">
            <a:extLst>
              <a:ext uri="{FF2B5EF4-FFF2-40B4-BE49-F238E27FC236}">
                <a16:creationId xmlns:a16="http://schemas.microsoft.com/office/drawing/2014/main" id="{B52DFEDE-2168-2144-A799-2DD8D0F1453B}"/>
              </a:ext>
            </a:extLst>
          </p:cNvPr>
          <p:cNvGrpSpPr/>
          <p:nvPr/>
        </p:nvGrpSpPr>
        <p:grpSpPr>
          <a:xfrm>
            <a:off x="8045586" y="2458104"/>
            <a:ext cx="3452982" cy="889000"/>
            <a:chOff x="4202633" y="1877895"/>
            <a:chExt cx="3452982" cy="889000"/>
          </a:xfrm>
        </p:grpSpPr>
        <p:sp>
          <p:nvSpPr>
            <p:cNvPr id="35" name="Rounded Rectangle 34">
              <a:extLst>
                <a:ext uri="{FF2B5EF4-FFF2-40B4-BE49-F238E27FC236}">
                  <a16:creationId xmlns:a16="http://schemas.microsoft.com/office/drawing/2014/main" id="{E66AB773-9746-924E-BF3E-98952383287B}"/>
                </a:ext>
              </a:extLst>
            </p:cNvPr>
            <p:cNvSpPr/>
            <p:nvPr/>
          </p:nvSpPr>
          <p:spPr>
            <a:xfrm>
              <a:off x="4383422" y="1877895"/>
              <a:ext cx="3272193" cy="889000"/>
            </a:xfrm>
            <a:prstGeom prst="roundRect">
              <a:avLst>
                <a:gd name="adj" fmla="val 18519"/>
              </a:avLst>
            </a:prstGeom>
            <a:solidFill>
              <a:schemeClr val="accent1">
                <a:lumMod val="50000"/>
              </a:schemeClr>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DAEDA252-56EA-D846-BA3A-FF897C517F55}"/>
                </a:ext>
              </a:extLst>
            </p:cNvPr>
            <p:cNvGrpSpPr/>
            <p:nvPr/>
          </p:nvGrpSpPr>
          <p:grpSpPr>
            <a:xfrm>
              <a:off x="4202633" y="2141606"/>
              <a:ext cx="361578" cy="361578"/>
              <a:chOff x="533400" y="3133272"/>
              <a:chExt cx="361950" cy="361950"/>
            </a:xfrm>
          </p:grpSpPr>
          <p:sp>
            <p:nvSpPr>
              <p:cNvPr id="38" name="Oval 37">
                <a:extLst>
                  <a:ext uri="{FF2B5EF4-FFF2-40B4-BE49-F238E27FC236}">
                    <a16:creationId xmlns:a16="http://schemas.microsoft.com/office/drawing/2014/main" id="{75390A10-199F-514D-9DB1-F4246BB58504}"/>
                  </a:ext>
                </a:extLst>
              </p:cNvPr>
              <p:cNvSpPr/>
              <p:nvPr/>
            </p:nvSpPr>
            <p:spPr>
              <a:xfrm>
                <a:off x="533400" y="3133272"/>
                <a:ext cx="361950" cy="361950"/>
              </a:xfrm>
              <a:prstGeom prst="ellipse">
                <a:avLst/>
              </a:prstGeom>
              <a:solidFill>
                <a:schemeClr val="bg1"/>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26">
                <a:extLst>
                  <a:ext uri="{FF2B5EF4-FFF2-40B4-BE49-F238E27FC236}">
                    <a16:creationId xmlns:a16="http://schemas.microsoft.com/office/drawing/2014/main" id="{16B45684-DFD4-2C41-96EB-EE2E33386792}"/>
                  </a:ext>
                </a:extLst>
              </p:cNvPr>
              <p:cNvSpPr>
                <a:spLocks/>
              </p:cNvSpPr>
              <p:nvPr/>
            </p:nvSpPr>
            <p:spPr bwMode="auto">
              <a:xfrm>
                <a:off x="643079" y="3232561"/>
                <a:ext cx="142593" cy="163373"/>
              </a:xfrm>
              <a:custGeom>
                <a:avLst/>
                <a:gdLst>
                  <a:gd name="T0" fmla="*/ 83 w 84"/>
                  <a:gd name="T1" fmla="*/ 47 h 96"/>
                  <a:gd name="T2" fmla="*/ 38 w 84"/>
                  <a:gd name="T3" fmla="*/ 1 h 96"/>
                  <a:gd name="T4" fmla="*/ 37 w 84"/>
                  <a:gd name="T5" fmla="*/ 0 h 96"/>
                  <a:gd name="T6" fmla="*/ 2 w 84"/>
                  <a:gd name="T7" fmla="*/ 0 h 96"/>
                  <a:gd name="T8" fmla="*/ 0 w 84"/>
                  <a:gd name="T9" fmla="*/ 1 h 96"/>
                  <a:gd name="T10" fmla="*/ 1 w 84"/>
                  <a:gd name="T11" fmla="*/ 3 h 96"/>
                  <a:gd name="T12" fmla="*/ 45 w 84"/>
                  <a:gd name="T13" fmla="*/ 48 h 96"/>
                  <a:gd name="T14" fmla="*/ 1 w 84"/>
                  <a:gd name="T15" fmla="*/ 93 h 96"/>
                  <a:gd name="T16" fmla="*/ 0 w 84"/>
                  <a:gd name="T17" fmla="*/ 95 h 96"/>
                  <a:gd name="T18" fmla="*/ 2 w 84"/>
                  <a:gd name="T19" fmla="*/ 96 h 96"/>
                  <a:gd name="T20" fmla="*/ 37 w 84"/>
                  <a:gd name="T21" fmla="*/ 96 h 96"/>
                  <a:gd name="T22" fmla="*/ 38 w 84"/>
                  <a:gd name="T23" fmla="*/ 95 h 96"/>
                  <a:gd name="T24" fmla="*/ 83 w 84"/>
                  <a:gd name="T25" fmla="*/ 49 h 96"/>
                  <a:gd name="T26" fmla="*/ 83 w 84"/>
                  <a:gd name="T2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6">
                    <a:moveTo>
                      <a:pt x="83" y="47"/>
                    </a:moveTo>
                    <a:cubicBezTo>
                      <a:pt x="38" y="1"/>
                      <a:pt x="38" y="1"/>
                      <a:pt x="38" y="1"/>
                    </a:cubicBezTo>
                    <a:cubicBezTo>
                      <a:pt x="38" y="0"/>
                      <a:pt x="37" y="0"/>
                      <a:pt x="37" y="0"/>
                    </a:cubicBezTo>
                    <a:cubicBezTo>
                      <a:pt x="2" y="0"/>
                      <a:pt x="2" y="0"/>
                      <a:pt x="2" y="0"/>
                    </a:cubicBezTo>
                    <a:cubicBezTo>
                      <a:pt x="1" y="0"/>
                      <a:pt x="1" y="0"/>
                      <a:pt x="0" y="1"/>
                    </a:cubicBezTo>
                    <a:cubicBezTo>
                      <a:pt x="0" y="2"/>
                      <a:pt x="0" y="3"/>
                      <a:pt x="1" y="3"/>
                    </a:cubicBezTo>
                    <a:cubicBezTo>
                      <a:pt x="45" y="48"/>
                      <a:pt x="45" y="48"/>
                      <a:pt x="45" y="48"/>
                    </a:cubicBezTo>
                    <a:cubicBezTo>
                      <a:pt x="1" y="93"/>
                      <a:pt x="1" y="93"/>
                      <a:pt x="1" y="93"/>
                    </a:cubicBezTo>
                    <a:cubicBezTo>
                      <a:pt x="0" y="93"/>
                      <a:pt x="0" y="94"/>
                      <a:pt x="0" y="95"/>
                    </a:cubicBezTo>
                    <a:cubicBezTo>
                      <a:pt x="1" y="96"/>
                      <a:pt x="1" y="96"/>
                      <a:pt x="2" y="96"/>
                    </a:cubicBezTo>
                    <a:cubicBezTo>
                      <a:pt x="37" y="96"/>
                      <a:pt x="37" y="96"/>
                      <a:pt x="37" y="96"/>
                    </a:cubicBezTo>
                    <a:cubicBezTo>
                      <a:pt x="37" y="96"/>
                      <a:pt x="38" y="96"/>
                      <a:pt x="38" y="95"/>
                    </a:cubicBezTo>
                    <a:cubicBezTo>
                      <a:pt x="83" y="49"/>
                      <a:pt x="83" y="49"/>
                      <a:pt x="83" y="49"/>
                    </a:cubicBezTo>
                    <a:cubicBezTo>
                      <a:pt x="84" y="49"/>
                      <a:pt x="84" y="47"/>
                      <a:pt x="83"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37" name="Rectangle 36">
              <a:extLst>
                <a:ext uri="{FF2B5EF4-FFF2-40B4-BE49-F238E27FC236}">
                  <a16:creationId xmlns:a16="http://schemas.microsoft.com/office/drawing/2014/main" id="{8ADC8F1A-D7C2-264D-8C5C-74CE6A54BA3C}"/>
                </a:ext>
              </a:extLst>
            </p:cNvPr>
            <p:cNvSpPr/>
            <p:nvPr/>
          </p:nvSpPr>
          <p:spPr>
            <a:xfrm>
              <a:off x="4899831" y="2106952"/>
              <a:ext cx="2464235" cy="430887"/>
            </a:xfrm>
            <a:prstGeom prst="rect">
              <a:avLst/>
            </a:prstGeom>
          </p:spPr>
          <p:txBody>
            <a:bodyPr wrap="square" lIns="0" tIns="0" rIns="0" bIns="0" anchor="ctr">
              <a:spAutoFit/>
            </a:bodyPr>
            <a:lstStyle/>
            <a:p>
              <a:r>
                <a:rPr lang="en-IN" sz="1400" dirty="0">
                  <a:solidFill>
                    <a:schemeClr val="bg1"/>
                  </a:solidFill>
                </a:rPr>
                <a:t>Digital Evidence Management System </a:t>
              </a:r>
            </a:p>
          </p:txBody>
        </p:sp>
      </p:grpSp>
      <p:grpSp>
        <p:nvGrpSpPr>
          <p:cNvPr id="40" name="Group 39">
            <a:extLst>
              <a:ext uri="{FF2B5EF4-FFF2-40B4-BE49-F238E27FC236}">
                <a16:creationId xmlns:a16="http://schemas.microsoft.com/office/drawing/2014/main" id="{3CA8EE58-C09F-E24B-8876-B4BD210A0298}"/>
              </a:ext>
            </a:extLst>
          </p:cNvPr>
          <p:cNvGrpSpPr/>
          <p:nvPr/>
        </p:nvGrpSpPr>
        <p:grpSpPr>
          <a:xfrm>
            <a:off x="8045586" y="3546071"/>
            <a:ext cx="3452982" cy="889000"/>
            <a:chOff x="4202633" y="1877895"/>
            <a:chExt cx="3452982" cy="889000"/>
          </a:xfrm>
        </p:grpSpPr>
        <p:sp>
          <p:nvSpPr>
            <p:cNvPr id="41" name="Rounded Rectangle 40">
              <a:extLst>
                <a:ext uri="{FF2B5EF4-FFF2-40B4-BE49-F238E27FC236}">
                  <a16:creationId xmlns:a16="http://schemas.microsoft.com/office/drawing/2014/main" id="{F727F8F0-2738-934E-A85C-1C729C56B86D}"/>
                </a:ext>
              </a:extLst>
            </p:cNvPr>
            <p:cNvSpPr/>
            <p:nvPr/>
          </p:nvSpPr>
          <p:spPr>
            <a:xfrm>
              <a:off x="4383422" y="1877895"/>
              <a:ext cx="3272193" cy="889000"/>
            </a:xfrm>
            <a:prstGeom prst="roundRect">
              <a:avLst>
                <a:gd name="adj" fmla="val 18519"/>
              </a:avLst>
            </a:prstGeom>
            <a:solidFill>
              <a:schemeClr val="accent1">
                <a:lumMod val="50000"/>
              </a:schemeClr>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63D6477D-5BA7-1943-8658-0C48A1409950}"/>
                </a:ext>
              </a:extLst>
            </p:cNvPr>
            <p:cNvGrpSpPr/>
            <p:nvPr/>
          </p:nvGrpSpPr>
          <p:grpSpPr>
            <a:xfrm>
              <a:off x="4202633" y="2141606"/>
              <a:ext cx="361578" cy="361578"/>
              <a:chOff x="533400" y="3133272"/>
              <a:chExt cx="361950" cy="361950"/>
            </a:xfrm>
          </p:grpSpPr>
          <p:sp>
            <p:nvSpPr>
              <p:cNvPr id="44" name="Oval 43">
                <a:extLst>
                  <a:ext uri="{FF2B5EF4-FFF2-40B4-BE49-F238E27FC236}">
                    <a16:creationId xmlns:a16="http://schemas.microsoft.com/office/drawing/2014/main" id="{80B90A5A-822B-1E4A-B7C7-C2EED45B7C64}"/>
                  </a:ext>
                </a:extLst>
              </p:cNvPr>
              <p:cNvSpPr/>
              <p:nvPr/>
            </p:nvSpPr>
            <p:spPr>
              <a:xfrm>
                <a:off x="533400" y="3133272"/>
                <a:ext cx="361950" cy="361950"/>
              </a:xfrm>
              <a:prstGeom prst="ellipse">
                <a:avLst/>
              </a:prstGeom>
              <a:solidFill>
                <a:schemeClr val="bg1"/>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Freeform 26">
                <a:extLst>
                  <a:ext uri="{FF2B5EF4-FFF2-40B4-BE49-F238E27FC236}">
                    <a16:creationId xmlns:a16="http://schemas.microsoft.com/office/drawing/2014/main" id="{5B7179A5-6BBE-D641-B2F8-40910CC1A0C9}"/>
                  </a:ext>
                </a:extLst>
              </p:cNvPr>
              <p:cNvSpPr>
                <a:spLocks/>
              </p:cNvSpPr>
              <p:nvPr/>
            </p:nvSpPr>
            <p:spPr bwMode="auto">
              <a:xfrm>
                <a:off x="643079" y="3232561"/>
                <a:ext cx="142593" cy="163373"/>
              </a:xfrm>
              <a:custGeom>
                <a:avLst/>
                <a:gdLst>
                  <a:gd name="T0" fmla="*/ 83 w 84"/>
                  <a:gd name="T1" fmla="*/ 47 h 96"/>
                  <a:gd name="T2" fmla="*/ 38 w 84"/>
                  <a:gd name="T3" fmla="*/ 1 h 96"/>
                  <a:gd name="T4" fmla="*/ 37 w 84"/>
                  <a:gd name="T5" fmla="*/ 0 h 96"/>
                  <a:gd name="T6" fmla="*/ 2 w 84"/>
                  <a:gd name="T7" fmla="*/ 0 h 96"/>
                  <a:gd name="T8" fmla="*/ 0 w 84"/>
                  <a:gd name="T9" fmla="*/ 1 h 96"/>
                  <a:gd name="T10" fmla="*/ 1 w 84"/>
                  <a:gd name="T11" fmla="*/ 3 h 96"/>
                  <a:gd name="T12" fmla="*/ 45 w 84"/>
                  <a:gd name="T13" fmla="*/ 48 h 96"/>
                  <a:gd name="T14" fmla="*/ 1 w 84"/>
                  <a:gd name="T15" fmla="*/ 93 h 96"/>
                  <a:gd name="T16" fmla="*/ 0 w 84"/>
                  <a:gd name="T17" fmla="*/ 95 h 96"/>
                  <a:gd name="T18" fmla="*/ 2 w 84"/>
                  <a:gd name="T19" fmla="*/ 96 h 96"/>
                  <a:gd name="T20" fmla="*/ 37 w 84"/>
                  <a:gd name="T21" fmla="*/ 96 h 96"/>
                  <a:gd name="T22" fmla="*/ 38 w 84"/>
                  <a:gd name="T23" fmla="*/ 95 h 96"/>
                  <a:gd name="T24" fmla="*/ 83 w 84"/>
                  <a:gd name="T25" fmla="*/ 49 h 96"/>
                  <a:gd name="T26" fmla="*/ 83 w 84"/>
                  <a:gd name="T2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6">
                    <a:moveTo>
                      <a:pt x="83" y="47"/>
                    </a:moveTo>
                    <a:cubicBezTo>
                      <a:pt x="38" y="1"/>
                      <a:pt x="38" y="1"/>
                      <a:pt x="38" y="1"/>
                    </a:cubicBezTo>
                    <a:cubicBezTo>
                      <a:pt x="38" y="0"/>
                      <a:pt x="37" y="0"/>
                      <a:pt x="37" y="0"/>
                    </a:cubicBezTo>
                    <a:cubicBezTo>
                      <a:pt x="2" y="0"/>
                      <a:pt x="2" y="0"/>
                      <a:pt x="2" y="0"/>
                    </a:cubicBezTo>
                    <a:cubicBezTo>
                      <a:pt x="1" y="0"/>
                      <a:pt x="1" y="0"/>
                      <a:pt x="0" y="1"/>
                    </a:cubicBezTo>
                    <a:cubicBezTo>
                      <a:pt x="0" y="2"/>
                      <a:pt x="0" y="3"/>
                      <a:pt x="1" y="3"/>
                    </a:cubicBezTo>
                    <a:cubicBezTo>
                      <a:pt x="45" y="48"/>
                      <a:pt x="45" y="48"/>
                      <a:pt x="45" y="48"/>
                    </a:cubicBezTo>
                    <a:cubicBezTo>
                      <a:pt x="1" y="93"/>
                      <a:pt x="1" y="93"/>
                      <a:pt x="1" y="93"/>
                    </a:cubicBezTo>
                    <a:cubicBezTo>
                      <a:pt x="0" y="93"/>
                      <a:pt x="0" y="94"/>
                      <a:pt x="0" y="95"/>
                    </a:cubicBezTo>
                    <a:cubicBezTo>
                      <a:pt x="1" y="96"/>
                      <a:pt x="1" y="96"/>
                      <a:pt x="2" y="96"/>
                    </a:cubicBezTo>
                    <a:cubicBezTo>
                      <a:pt x="37" y="96"/>
                      <a:pt x="37" y="96"/>
                      <a:pt x="37" y="96"/>
                    </a:cubicBezTo>
                    <a:cubicBezTo>
                      <a:pt x="37" y="96"/>
                      <a:pt x="38" y="96"/>
                      <a:pt x="38" y="95"/>
                    </a:cubicBezTo>
                    <a:cubicBezTo>
                      <a:pt x="83" y="49"/>
                      <a:pt x="83" y="49"/>
                      <a:pt x="83" y="49"/>
                    </a:cubicBezTo>
                    <a:cubicBezTo>
                      <a:pt x="84" y="49"/>
                      <a:pt x="84" y="47"/>
                      <a:pt x="83"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43" name="Rectangle 42">
              <a:extLst>
                <a:ext uri="{FF2B5EF4-FFF2-40B4-BE49-F238E27FC236}">
                  <a16:creationId xmlns:a16="http://schemas.microsoft.com/office/drawing/2014/main" id="{4F838079-7C96-1046-9CB6-1ADEA9805BC7}"/>
                </a:ext>
              </a:extLst>
            </p:cNvPr>
            <p:cNvSpPr/>
            <p:nvPr/>
          </p:nvSpPr>
          <p:spPr>
            <a:xfrm>
              <a:off x="4899831" y="2106952"/>
              <a:ext cx="2464235" cy="430887"/>
            </a:xfrm>
            <a:prstGeom prst="rect">
              <a:avLst/>
            </a:prstGeom>
          </p:spPr>
          <p:txBody>
            <a:bodyPr wrap="square" lIns="0" tIns="0" rIns="0" bIns="0" anchor="ctr">
              <a:spAutoFit/>
            </a:bodyPr>
            <a:lstStyle/>
            <a:p>
              <a:r>
                <a:rPr lang="en-IN" sz="1400" dirty="0">
                  <a:solidFill>
                    <a:schemeClr val="bg1"/>
                  </a:solidFill>
                </a:rPr>
                <a:t>IoT Device Management and Security </a:t>
              </a:r>
            </a:p>
          </p:txBody>
        </p:sp>
      </p:grpSp>
      <p:grpSp>
        <p:nvGrpSpPr>
          <p:cNvPr id="46" name="Group 45">
            <a:extLst>
              <a:ext uri="{FF2B5EF4-FFF2-40B4-BE49-F238E27FC236}">
                <a16:creationId xmlns:a16="http://schemas.microsoft.com/office/drawing/2014/main" id="{0C140695-6477-1844-985A-E5BDBB036DCF}"/>
              </a:ext>
            </a:extLst>
          </p:cNvPr>
          <p:cNvGrpSpPr/>
          <p:nvPr/>
        </p:nvGrpSpPr>
        <p:grpSpPr>
          <a:xfrm>
            <a:off x="8045586" y="4634037"/>
            <a:ext cx="3452982" cy="889000"/>
            <a:chOff x="4202633" y="1877895"/>
            <a:chExt cx="3452982" cy="889000"/>
          </a:xfrm>
        </p:grpSpPr>
        <p:sp>
          <p:nvSpPr>
            <p:cNvPr id="47" name="Rounded Rectangle 46">
              <a:extLst>
                <a:ext uri="{FF2B5EF4-FFF2-40B4-BE49-F238E27FC236}">
                  <a16:creationId xmlns:a16="http://schemas.microsoft.com/office/drawing/2014/main" id="{6D81C5B0-5748-FB4C-8F00-011A3215A5B3}"/>
                </a:ext>
              </a:extLst>
            </p:cNvPr>
            <p:cNvSpPr/>
            <p:nvPr/>
          </p:nvSpPr>
          <p:spPr>
            <a:xfrm>
              <a:off x="4383422" y="1877895"/>
              <a:ext cx="3272193" cy="889000"/>
            </a:xfrm>
            <a:prstGeom prst="roundRect">
              <a:avLst>
                <a:gd name="adj" fmla="val 18519"/>
              </a:avLst>
            </a:prstGeom>
            <a:solidFill>
              <a:schemeClr val="accent1">
                <a:lumMod val="50000"/>
              </a:schemeClr>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8" name="Group 47">
              <a:extLst>
                <a:ext uri="{FF2B5EF4-FFF2-40B4-BE49-F238E27FC236}">
                  <a16:creationId xmlns:a16="http://schemas.microsoft.com/office/drawing/2014/main" id="{2CA2DCCC-5F26-5944-AFEE-27A174093E62}"/>
                </a:ext>
              </a:extLst>
            </p:cNvPr>
            <p:cNvGrpSpPr/>
            <p:nvPr/>
          </p:nvGrpSpPr>
          <p:grpSpPr>
            <a:xfrm>
              <a:off x="4202633" y="2141606"/>
              <a:ext cx="361578" cy="361578"/>
              <a:chOff x="533400" y="3133272"/>
              <a:chExt cx="361950" cy="361950"/>
            </a:xfrm>
          </p:grpSpPr>
          <p:sp>
            <p:nvSpPr>
              <p:cNvPr id="50" name="Oval 49">
                <a:extLst>
                  <a:ext uri="{FF2B5EF4-FFF2-40B4-BE49-F238E27FC236}">
                    <a16:creationId xmlns:a16="http://schemas.microsoft.com/office/drawing/2014/main" id="{2881D265-A3F3-EC40-916D-D1A0A7A28BB2}"/>
                  </a:ext>
                </a:extLst>
              </p:cNvPr>
              <p:cNvSpPr/>
              <p:nvPr/>
            </p:nvSpPr>
            <p:spPr>
              <a:xfrm>
                <a:off x="533400" y="3133272"/>
                <a:ext cx="361950" cy="361950"/>
              </a:xfrm>
              <a:prstGeom prst="ellipse">
                <a:avLst/>
              </a:prstGeom>
              <a:solidFill>
                <a:schemeClr val="bg1"/>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Freeform 26">
                <a:extLst>
                  <a:ext uri="{FF2B5EF4-FFF2-40B4-BE49-F238E27FC236}">
                    <a16:creationId xmlns:a16="http://schemas.microsoft.com/office/drawing/2014/main" id="{07283826-E5E4-734D-A1D5-4B6E39B0C21F}"/>
                  </a:ext>
                </a:extLst>
              </p:cNvPr>
              <p:cNvSpPr>
                <a:spLocks/>
              </p:cNvSpPr>
              <p:nvPr/>
            </p:nvSpPr>
            <p:spPr bwMode="auto">
              <a:xfrm>
                <a:off x="643079" y="3232561"/>
                <a:ext cx="142593" cy="163373"/>
              </a:xfrm>
              <a:custGeom>
                <a:avLst/>
                <a:gdLst>
                  <a:gd name="T0" fmla="*/ 83 w 84"/>
                  <a:gd name="T1" fmla="*/ 47 h 96"/>
                  <a:gd name="T2" fmla="*/ 38 w 84"/>
                  <a:gd name="T3" fmla="*/ 1 h 96"/>
                  <a:gd name="T4" fmla="*/ 37 w 84"/>
                  <a:gd name="T5" fmla="*/ 0 h 96"/>
                  <a:gd name="T6" fmla="*/ 2 w 84"/>
                  <a:gd name="T7" fmla="*/ 0 h 96"/>
                  <a:gd name="T8" fmla="*/ 0 w 84"/>
                  <a:gd name="T9" fmla="*/ 1 h 96"/>
                  <a:gd name="T10" fmla="*/ 1 w 84"/>
                  <a:gd name="T11" fmla="*/ 3 h 96"/>
                  <a:gd name="T12" fmla="*/ 45 w 84"/>
                  <a:gd name="T13" fmla="*/ 48 h 96"/>
                  <a:gd name="T14" fmla="*/ 1 w 84"/>
                  <a:gd name="T15" fmla="*/ 93 h 96"/>
                  <a:gd name="T16" fmla="*/ 0 w 84"/>
                  <a:gd name="T17" fmla="*/ 95 h 96"/>
                  <a:gd name="T18" fmla="*/ 2 w 84"/>
                  <a:gd name="T19" fmla="*/ 96 h 96"/>
                  <a:gd name="T20" fmla="*/ 37 w 84"/>
                  <a:gd name="T21" fmla="*/ 96 h 96"/>
                  <a:gd name="T22" fmla="*/ 38 w 84"/>
                  <a:gd name="T23" fmla="*/ 95 h 96"/>
                  <a:gd name="T24" fmla="*/ 83 w 84"/>
                  <a:gd name="T25" fmla="*/ 49 h 96"/>
                  <a:gd name="T26" fmla="*/ 83 w 84"/>
                  <a:gd name="T2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6">
                    <a:moveTo>
                      <a:pt x="83" y="47"/>
                    </a:moveTo>
                    <a:cubicBezTo>
                      <a:pt x="38" y="1"/>
                      <a:pt x="38" y="1"/>
                      <a:pt x="38" y="1"/>
                    </a:cubicBezTo>
                    <a:cubicBezTo>
                      <a:pt x="38" y="0"/>
                      <a:pt x="37" y="0"/>
                      <a:pt x="37" y="0"/>
                    </a:cubicBezTo>
                    <a:cubicBezTo>
                      <a:pt x="2" y="0"/>
                      <a:pt x="2" y="0"/>
                      <a:pt x="2" y="0"/>
                    </a:cubicBezTo>
                    <a:cubicBezTo>
                      <a:pt x="1" y="0"/>
                      <a:pt x="1" y="0"/>
                      <a:pt x="0" y="1"/>
                    </a:cubicBezTo>
                    <a:cubicBezTo>
                      <a:pt x="0" y="2"/>
                      <a:pt x="0" y="3"/>
                      <a:pt x="1" y="3"/>
                    </a:cubicBezTo>
                    <a:cubicBezTo>
                      <a:pt x="45" y="48"/>
                      <a:pt x="45" y="48"/>
                      <a:pt x="45" y="48"/>
                    </a:cubicBezTo>
                    <a:cubicBezTo>
                      <a:pt x="1" y="93"/>
                      <a:pt x="1" y="93"/>
                      <a:pt x="1" y="93"/>
                    </a:cubicBezTo>
                    <a:cubicBezTo>
                      <a:pt x="0" y="93"/>
                      <a:pt x="0" y="94"/>
                      <a:pt x="0" y="95"/>
                    </a:cubicBezTo>
                    <a:cubicBezTo>
                      <a:pt x="1" y="96"/>
                      <a:pt x="1" y="96"/>
                      <a:pt x="2" y="96"/>
                    </a:cubicBezTo>
                    <a:cubicBezTo>
                      <a:pt x="37" y="96"/>
                      <a:pt x="37" y="96"/>
                      <a:pt x="37" y="96"/>
                    </a:cubicBezTo>
                    <a:cubicBezTo>
                      <a:pt x="37" y="96"/>
                      <a:pt x="38" y="96"/>
                      <a:pt x="38" y="95"/>
                    </a:cubicBezTo>
                    <a:cubicBezTo>
                      <a:pt x="83" y="49"/>
                      <a:pt x="83" y="49"/>
                      <a:pt x="83" y="49"/>
                    </a:cubicBezTo>
                    <a:cubicBezTo>
                      <a:pt x="84" y="49"/>
                      <a:pt x="84" y="47"/>
                      <a:pt x="83"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49" name="Rectangle 48">
              <a:extLst>
                <a:ext uri="{FF2B5EF4-FFF2-40B4-BE49-F238E27FC236}">
                  <a16:creationId xmlns:a16="http://schemas.microsoft.com/office/drawing/2014/main" id="{E229528D-B119-6A41-9CF6-0479CD10FE80}"/>
                </a:ext>
              </a:extLst>
            </p:cNvPr>
            <p:cNvSpPr/>
            <p:nvPr/>
          </p:nvSpPr>
          <p:spPr>
            <a:xfrm>
              <a:off x="4899831" y="2214673"/>
              <a:ext cx="2464235" cy="215444"/>
            </a:xfrm>
            <a:prstGeom prst="rect">
              <a:avLst/>
            </a:prstGeom>
          </p:spPr>
          <p:txBody>
            <a:bodyPr wrap="square" lIns="0" tIns="0" rIns="0" bIns="0" anchor="ctr">
              <a:spAutoFit/>
            </a:bodyPr>
            <a:lstStyle/>
            <a:p>
              <a:r>
                <a:rPr lang="en-IN" sz="1400" dirty="0">
                  <a:solidFill>
                    <a:schemeClr val="bg1"/>
                  </a:solidFill>
                </a:rPr>
                <a:t>Vehicle lifecycle management </a:t>
              </a:r>
            </a:p>
          </p:txBody>
        </p:sp>
      </p:grpSp>
      <p:grpSp>
        <p:nvGrpSpPr>
          <p:cNvPr id="52" name="Group 51">
            <a:extLst>
              <a:ext uri="{FF2B5EF4-FFF2-40B4-BE49-F238E27FC236}">
                <a16:creationId xmlns:a16="http://schemas.microsoft.com/office/drawing/2014/main" id="{10A1779F-105E-9D4E-A324-410F95BAE527}"/>
              </a:ext>
            </a:extLst>
          </p:cNvPr>
          <p:cNvGrpSpPr/>
          <p:nvPr/>
        </p:nvGrpSpPr>
        <p:grpSpPr>
          <a:xfrm>
            <a:off x="90582" y="1381861"/>
            <a:ext cx="3452982" cy="889000"/>
            <a:chOff x="4202633" y="1877895"/>
            <a:chExt cx="3452982" cy="889000"/>
          </a:xfrm>
        </p:grpSpPr>
        <p:sp>
          <p:nvSpPr>
            <p:cNvPr id="53" name="Rounded Rectangle 52">
              <a:extLst>
                <a:ext uri="{FF2B5EF4-FFF2-40B4-BE49-F238E27FC236}">
                  <a16:creationId xmlns:a16="http://schemas.microsoft.com/office/drawing/2014/main" id="{8BAD4EF5-7E00-D646-9FDD-B8AB6738142A}"/>
                </a:ext>
              </a:extLst>
            </p:cNvPr>
            <p:cNvSpPr/>
            <p:nvPr/>
          </p:nvSpPr>
          <p:spPr>
            <a:xfrm>
              <a:off x="4383422" y="1877895"/>
              <a:ext cx="3272193" cy="889000"/>
            </a:xfrm>
            <a:prstGeom prst="roundRect">
              <a:avLst>
                <a:gd name="adj" fmla="val 18519"/>
              </a:avLst>
            </a:prstGeom>
            <a:solidFill>
              <a:schemeClr val="accent1">
                <a:lumMod val="50000"/>
              </a:schemeClr>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51DCEC08-969E-3F4D-B770-269EAA76C1E0}"/>
                </a:ext>
              </a:extLst>
            </p:cNvPr>
            <p:cNvGrpSpPr/>
            <p:nvPr/>
          </p:nvGrpSpPr>
          <p:grpSpPr>
            <a:xfrm>
              <a:off x="4202633" y="2141606"/>
              <a:ext cx="361578" cy="361578"/>
              <a:chOff x="533400" y="3133272"/>
              <a:chExt cx="361950" cy="361950"/>
            </a:xfrm>
          </p:grpSpPr>
          <p:sp>
            <p:nvSpPr>
              <p:cNvPr id="56" name="Oval 55">
                <a:extLst>
                  <a:ext uri="{FF2B5EF4-FFF2-40B4-BE49-F238E27FC236}">
                    <a16:creationId xmlns:a16="http://schemas.microsoft.com/office/drawing/2014/main" id="{7AD1CBDF-40A8-A641-836F-34E61205EE09}"/>
                  </a:ext>
                </a:extLst>
              </p:cNvPr>
              <p:cNvSpPr/>
              <p:nvPr/>
            </p:nvSpPr>
            <p:spPr>
              <a:xfrm>
                <a:off x="533400" y="3133272"/>
                <a:ext cx="361950" cy="361950"/>
              </a:xfrm>
              <a:prstGeom prst="ellipse">
                <a:avLst/>
              </a:prstGeom>
              <a:solidFill>
                <a:schemeClr val="bg1"/>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26">
                <a:extLst>
                  <a:ext uri="{FF2B5EF4-FFF2-40B4-BE49-F238E27FC236}">
                    <a16:creationId xmlns:a16="http://schemas.microsoft.com/office/drawing/2014/main" id="{9815180E-E42D-8A42-8EC9-8BD3A9734188}"/>
                  </a:ext>
                </a:extLst>
              </p:cNvPr>
              <p:cNvSpPr>
                <a:spLocks/>
              </p:cNvSpPr>
              <p:nvPr/>
            </p:nvSpPr>
            <p:spPr bwMode="auto">
              <a:xfrm>
                <a:off x="643079" y="3232561"/>
                <a:ext cx="142593" cy="163373"/>
              </a:xfrm>
              <a:custGeom>
                <a:avLst/>
                <a:gdLst>
                  <a:gd name="T0" fmla="*/ 83 w 84"/>
                  <a:gd name="T1" fmla="*/ 47 h 96"/>
                  <a:gd name="T2" fmla="*/ 38 w 84"/>
                  <a:gd name="T3" fmla="*/ 1 h 96"/>
                  <a:gd name="T4" fmla="*/ 37 w 84"/>
                  <a:gd name="T5" fmla="*/ 0 h 96"/>
                  <a:gd name="T6" fmla="*/ 2 w 84"/>
                  <a:gd name="T7" fmla="*/ 0 h 96"/>
                  <a:gd name="T8" fmla="*/ 0 w 84"/>
                  <a:gd name="T9" fmla="*/ 1 h 96"/>
                  <a:gd name="T10" fmla="*/ 1 w 84"/>
                  <a:gd name="T11" fmla="*/ 3 h 96"/>
                  <a:gd name="T12" fmla="*/ 45 w 84"/>
                  <a:gd name="T13" fmla="*/ 48 h 96"/>
                  <a:gd name="T14" fmla="*/ 1 w 84"/>
                  <a:gd name="T15" fmla="*/ 93 h 96"/>
                  <a:gd name="T16" fmla="*/ 0 w 84"/>
                  <a:gd name="T17" fmla="*/ 95 h 96"/>
                  <a:gd name="T18" fmla="*/ 2 w 84"/>
                  <a:gd name="T19" fmla="*/ 96 h 96"/>
                  <a:gd name="T20" fmla="*/ 37 w 84"/>
                  <a:gd name="T21" fmla="*/ 96 h 96"/>
                  <a:gd name="T22" fmla="*/ 38 w 84"/>
                  <a:gd name="T23" fmla="*/ 95 h 96"/>
                  <a:gd name="T24" fmla="*/ 83 w 84"/>
                  <a:gd name="T25" fmla="*/ 49 h 96"/>
                  <a:gd name="T26" fmla="*/ 83 w 84"/>
                  <a:gd name="T2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6">
                    <a:moveTo>
                      <a:pt x="83" y="47"/>
                    </a:moveTo>
                    <a:cubicBezTo>
                      <a:pt x="38" y="1"/>
                      <a:pt x="38" y="1"/>
                      <a:pt x="38" y="1"/>
                    </a:cubicBezTo>
                    <a:cubicBezTo>
                      <a:pt x="38" y="0"/>
                      <a:pt x="37" y="0"/>
                      <a:pt x="37" y="0"/>
                    </a:cubicBezTo>
                    <a:cubicBezTo>
                      <a:pt x="2" y="0"/>
                      <a:pt x="2" y="0"/>
                      <a:pt x="2" y="0"/>
                    </a:cubicBezTo>
                    <a:cubicBezTo>
                      <a:pt x="1" y="0"/>
                      <a:pt x="1" y="0"/>
                      <a:pt x="0" y="1"/>
                    </a:cubicBezTo>
                    <a:cubicBezTo>
                      <a:pt x="0" y="2"/>
                      <a:pt x="0" y="3"/>
                      <a:pt x="1" y="3"/>
                    </a:cubicBezTo>
                    <a:cubicBezTo>
                      <a:pt x="45" y="48"/>
                      <a:pt x="45" y="48"/>
                      <a:pt x="45" y="48"/>
                    </a:cubicBezTo>
                    <a:cubicBezTo>
                      <a:pt x="1" y="93"/>
                      <a:pt x="1" y="93"/>
                      <a:pt x="1" y="93"/>
                    </a:cubicBezTo>
                    <a:cubicBezTo>
                      <a:pt x="0" y="93"/>
                      <a:pt x="0" y="94"/>
                      <a:pt x="0" y="95"/>
                    </a:cubicBezTo>
                    <a:cubicBezTo>
                      <a:pt x="1" y="96"/>
                      <a:pt x="1" y="96"/>
                      <a:pt x="2" y="96"/>
                    </a:cubicBezTo>
                    <a:cubicBezTo>
                      <a:pt x="37" y="96"/>
                      <a:pt x="37" y="96"/>
                      <a:pt x="37" y="96"/>
                    </a:cubicBezTo>
                    <a:cubicBezTo>
                      <a:pt x="37" y="96"/>
                      <a:pt x="38" y="96"/>
                      <a:pt x="38" y="95"/>
                    </a:cubicBezTo>
                    <a:cubicBezTo>
                      <a:pt x="83" y="49"/>
                      <a:pt x="83" y="49"/>
                      <a:pt x="83" y="49"/>
                    </a:cubicBezTo>
                    <a:cubicBezTo>
                      <a:pt x="84" y="49"/>
                      <a:pt x="84" y="47"/>
                      <a:pt x="83"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55" name="Rectangle 54">
              <a:extLst>
                <a:ext uri="{FF2B5EF4-FFF2-40B4-BE49-F238E27FC236}">
                  <a16:creationId xmlns:a16="http://schemas.microsoft.com/office/drawing/2014/main" id="{92C9B50C-65AB-774D-832B-AD20C8EA4214}"/>
                </a:ext>
              </a:extLst>
            </p:cNvPr>
            <p:cNvSpPr/>
            <p:nvPr/>
          </p:nvSpPr>
          <p:spPr>
            <a:xfrm>
              <a:off x="4899831" y="2106952"/>
              <a:ext cx="2464235" cy="430887"/>
            </a:xfrm>
            <a:prstGeom prst="rect">
              <a:avLst/>
            </a:prstGeom>
          </p:spPr>
          <p:txBody>
            <a:bodyPr wrap="square" lIns="0" tIns="0" rIns="0" bIns="0" anchor="ctr">
              <a:spAutoFit/>
            </a:bodyPr>
            <a:lstStyle/>
            <a:p>
              <a:r>
                <a:rPr lang="en-IN" sz="1400" dirty="0">
                  <a:solidFill>
                    <a:schemeClr val="bg1"/>
                  </a:solidFill>
                </a:rPr>
                <a:t>Transfer of Land Records (Property Record Management)  </a:t>
              </a:r>
            </a:p>
          </p:txBody>
        </p:sp>
      </p:grpSp>
      <p:grpSp>
        <p:nvGrpSpPr>
          <p:cNvPr id="58" name="Group 57">
            <a:extLst>
              <a:ext uri="{FF2B5EF4-FFF2-40B4-BE49-F238E27FC236}">
                <a16:creationId xmlns:a16="http://schemas.microsoft.com/office/drawing/2014/main" id="{5ACCC49E-BB04-9842-B662-EE57C4E9D01C}"/>
              </a:ext>
            </a:extLst>
          </p:cNvPr>
          <p:cNvGrpSpPr/>
          <p:nvPr/>
        </p:nvGrpSpPr>
        <p:grpSpPr>
          <a:xfrm>
            <a:off x="90582" y="2469828"/>
            <a:ext cx="3452982" cy="889000"/>
            <a:chOff x="4202633" y="1877895"/>
            <a:chExt cx="3452982" cy="889000"/>
          </a:xfrm>
        </p:grpSpPr>
        <p:sp>
          <p:nvSpPr>
            <p:cNvPr id="59" name="Rounded Rectangle 58">
              <a:extLst>
                <a:ext uri="{FF2B5EF4-FFF2-40B4-BE49-F238E27FC236}">
                  <a16:creationId xmlns:a16="http://schemas.microsoft.com/office/drawing/2014/main" id="{6A5A08AB-B02E-C447-9179-BFA35BAA8484}"/>
                </a:ext>
              </a:extLst>
            </p:cNvPr>
            <p:cNvSpPr/>
            <p:nvPr/>
          </p:nvSpPr>
          <p:spPr>
            <a:xfrm>
              <a:off x="4383422" y="1877895"/>
              <a:ext cx="3272193" cy="889000"/>
            </a:xfrm>
            <a:prstGeom prst="roundRect">
              <a:avLst>
                <a:gd name="adj" fmla="val 18519"/>
              </a:avLst>
            </a:prstGeom>
            <a:solidFill>
              <a:schemeClr val="accent1">
                <a:lumMod val="50000"/>
              </a:schemeClr>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2810EA09-E0FF-8F4E-BEAA-23D02CD9CCD7}"/>
                </a:ext>
              </a:extLst>
            </p:cNvPr>
            <p:cNvGrpSpPr/>
            <p:nvPr/>
          </p:nvGrpSpPr>
          <p:grpSpPr>
            <a:xfrm>
              <a:off x="4202633" y="2141606"/>
              <a:ext cx="361578" cy="361578"/>
              <a:chOff x="533400" y="3133272"/>
              <a:chExt cx="361950" cy="361950"/>
            </a:xfrm>
          </p:grpSpPr>
          <p:sp>
            <p:nvSpPr>
              <p:cNvPr id="62" name="Oval 61">
                <a:extLst>
                  <a:ext uri="{FF2B5EF4-FFF2-40B4-BE49-F238E27FC236}">
                    <a16:creationId xmlns:a16="http://schemas.microsoft.com/office/drawing/2014/main" id="{1691BB1C-36EF-7D4D-B4D0-A3A3D7FA2DB2}"/>
                  </a:ext>
                </a:extLst>
              </p:cNvPr>
              <p:cNvSpPr/>
              <p:nvPr/>
            </p:nvSpPr>
            <p:spPr>
              <a:xfrm>
                <a:off x="533400" y="3133272"/>
                <a:ext cx="361950" cy="361950"/>
              </a:xfrm>
              <a:prstGeom prst="ellipse">
                <a:avLst/>
              </a:prstGeom>
              <a:solidFill>
                <a:schemeClr val="bg1"/>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3" name="Freeform 26">
                <a:extLst>
                  <a:ext uri="{FF2B5EF4-FFF2-40B4-BE49-F238E27FC236}">
                    <a16:creationId xmlns:a16="http://schemas.microsoft.com/office/drawing/2014/main" id="{7FFEC44C-FC2F-CD43-83DF-B9F6A8E6D5F9}"/>
                  </a:ext>
                </a:extLst>
              </p:cNvPr>
              <p:cNvSpPr>
                <a:spLocks/>
              </p:cNvSpPr>
              <p:nvPr/>
            </p:nvSpPr>
            <p:spPr bwMode="auto">
              <a:xfrm>
                <a:off x="643079" y="3232561"/>
                <a:ext cx="142593" cy="163373"/>
              </a:xfrm>
              <a:custGeom>
                <a:avLst/>
                <a:gdLst>
                  <a:gd name="T0" fmla="*/ 83 w 84"/>
                  <a:gd name="T1" fmla="*/ 47 h 96"/>
                  <a:gd name="T2" fmla="*/ 38 w 84"/>
                  <a:gd name="T3" fmla="*/ 1 h 96"/>
                  <a:gd name="T4" fmla="*/ 37 w 84"/>
                  <a:gd name="T5" fmla="*/ 0 h 96"/>
                  <a:gd name="T6" fmla="*/ 2 w 84"/>
                  <a:gd name="T7" fmla="*/ 0 h 96"/>
                  <a:gd name="T8" fmla="*/ 0 w 84"/>
                  <a:gd name="T9" fmla="*/ 1 h 96"/>
                  <a:gd name="T10" fmla="*/ 1 w 84"/>
                  <a:gd name="T11" fmla="*/ 3 h 96"/>
                  <a:gd name="T12" fmla="*/ 45 w 84"/>
                  <a:gd name="T13" fmla="*/ 48 h 96"/>
                  <a:gd name="T14" fmla="*/ 1 w 84"/>
                  <a:gd name="T15" fmla="*/ 93 h 96"/>
                  <a:gd name="T16" fmla="*/ 0 w 84"/>
                  <a:gd name="T17" fmla="*/ 95 h 96"/>
                  <a:gd name="T18" fmla="*/ 2 w 84"/>
                  <a:gd name="T19" fmla="*/ 96 h 96"/>
                  <a:gd name="T20" fmla="*/ 37 w 84"/>
                  <a:gd name="T21" fmla="*/ 96 h 96"/>
                  <a:gd name="T22" fmla="*/ 38 w 84"/>
                  <a:gd name="T23" fmla="*/ 95 h 96"/>
                  <a:gd name="T24" fmla="*/ 83 w 84"/>
                  <a:gd name="T25" fmla="*/ 49 h 96"/>
                  <a:gd name="T26" fmla="*/ 83 w 84"/>
                  <a:gd name="T2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6">
                    <a:moveTo>
                      <a:pt x="83" y="47"/>
                    </a:moveTo>
                    <a:cubicBezTo>
                      <a:pt x="38" y="1"/>
                      <a:pt x="38" y="1"/>
                      <a:pt x="38" y="1"/>
                    </a:cubicBezTo>
                    <a:cubicBezTo>
                      <a:pt x="38" y="0"/>
                      <a:pt x="37" y="0"/>
                      <a:pt x="37" y="0"/>
                    </a:cubicBezTo>
                    <a:cubicBezTo>
                      <a:pt x="2" y="0"/>
                      <a:pt x="2" y="0"/>
                      <a:pt x="2" y="0"/>
                    </a:cubicBezTo>
                    <a:cubicBezTo>
                      <a:pt x="1" y="0"/>
                      <a:pt x="1" y="0"/>
                      <a:pt x="0" y="1"/>
                    </a:cubicBezTo>
                    <a:cubicBezTo>
                      <a:pt x="0" y="2"/>
                      <a:pt x="0" y="3"/>
                      <a:pt x="1" y="3"/>
                    </a:cubicBezTo>
                    <a:cubicBezTo>
                      <a:pt x="45" y="48"/>
                      <a:pt x="45" y="48"/>
                      <a:pt x="45" y="48"/>
                    </a:cubicBezTo>
                    <a:cubicBezTo>
                      <a:pt x="1" y="93"/>
                      <a:pt x="1" y="93"/>
                      <a:pt x="1" y="93"/>
                    </a:cubicBezTo>
                    <a:cubicBezTo>
                      <a:pt x="0" y="93"/>
                      <a:pt x="0" y="94"/>
                      <a:pt x="0" y="95"/>
                    </a:cubicBezTo>
                    <a:cubicBezTo>
                      <a:pt x="1" y="96"/>
                      <a:pt x="1" y="96"/>
                      <a:pt x="2" y="96"/>
                    </a:cubicBezTo>
                    <a:cubicBezTo>
                      <a:pt x="37" y="96"/>
                      <a:pt x="37" y="96"/>
                      <a:pt x="37" y="96"/>
                    </a:cubicBezTo>
                    <a:cubicBezTo>
                      <a:pt x="37" y="96"/>
                      <a:pt x="38" y="96"/>
                      <a:pt x="38" y="95"/>
                    </a:cubicBezTo>
                    <a:cubicBezTo>
                      <a:pt x="83" y="49"/>
                      <a:pt x="83" y="49"/>
                      <a:pt x="83" y="49"/>
                    </a:cubicBezTo>
                    <a:cubicBezTo>
                      <a:pt x="84" y="49"/>
                      <a:pt x="84" y="47"/>
                      <a:pt x="83"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1" name="Rectangle 60">
              <a:extLst>
                <a:ext uri="{FF2B5EF4-FFF2-40B4-BE49-F238E27FC236}">
                  <a16:creationId xmlns:a16="http://schemas.microsoft.com/office/drawing/2014/main" id="{852A5C99-63D1-1643-923E-8F8A1CE9A8B0}"/>
                </a:ext>
              </a:extLst>
            </p:cNvPr>
            <p:cNvSpPr/>
            <p:nvPr/>
          </p:nvSpPr>
          <p:spPr>
            <a:xfrm>
              <a:off x="4899831" y="1999229"/>
              <a:ext cx="2464235" cy="646331"/>
            </a:xfrm>
            <a:prstGeom prst="rect">
              <a:avLst/>
            </a:prstGeom>
          </p:spPr>
          <p:txBody>
            <a:bodyPr wrap="square" lIns="0" tIns="0" rIns="0" bIns="0" anchor="ctr">
              <a:spAutoFit/>
            </a:bodyPr>
            <a:lstStyle/>
            <a:p>
              <a:r>
                <a:rPr lang="en-IN" sz="1400" dirty="0">
                  <a:solidFill>
                    <a:schemeClr val="bg1"/>
                  </a:solidFill>
                </a:rPr>
                <a:t>Digital Certificates Management (Education, Death, Birth, agreements, sale deeds …)  </a:t>
              </a:r>
            </a:p>
          </p:txBody>
        </p:sp>
      </p:grpSp>
      <p:grpSp>
        <p:nvGrpSpPr>
          <p:cNvPr id="64" name="Group 63">
            <a:extLst>
              <a:ext uri="{FF2B5EF4-FFF2-40B4-BE49-F238E27FC236}">
                <a16:creationId xmlns:a16="http://schemas.microsoft.com/office/drawing/2014/main" id="{1331EAB4-1F18-B94F-9B34-17DCAF027E30}"/>
              </a:ext>
            </a:extLst>
          </p:cNvPr>
          <p:cNvGrpSpPr/>
          <p:nvPr/>
        </p:nvGrpSpPr>
        <p:grpSpPr>
          <a:xfrm>
            <a:off x="90582" y="3557795"/>
            <a:ext cx="3452982" cy="889000"/>
            <a:chOff x="4202633" y="1877895"/>
            <a:chExt cx="3452982" cy="889000"/>
          </a:xfrm>
        </p:grpSpPr>
        <p:sp>
          <p:nvSpPr>
            <p:cNvPr id="65" name="Rounded Rectangle 64">
              <a:extLst>
                <a:ext uri="{FF2B5EF4-FFF2-40B4-BE49-F238E27FC236}">
                  <a16:creationId xmlns:a16="http://schemas.microsoft.com/office/drawing/2014/main" id="{9DFCAA56-E1AE-2540-BCA7-475FEA3669C3}"/>
                </a:ext>
              </a:extLst>
            </p:cNvPr>
            <p:cNvSpPr/>
            <p:nvPr/>
          </p:nvSpPr>
          <p:spPr>
            <a:xfrm>
              <a:off x="4383422" y="1877895"/>
              <a:ext cx="3272193" cy="889000"/>
            </a:xfrm>
            <a:prstGeom prst="roundRect">
              <a:avLst>
                <a:gd name="adj" fmla="val 18519"/>
              </a:avLst>
            </a:prstGeom>
            <a:solidFill>
              <a:schemeClr val="accent1">
                <a:lumMod val="50000"/>
              </a:schemeClr>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a:extLst>
                <a:ext uri="{FF2B5EF4-FFF2-40B4-BE49-F238E27FC236}">
                  <a16:creationId xmlns:a16="http://schemas.microsoft.com/office/drawing/2014/main" id="{4E294B91-BE77-1C46-8AF0-EFF336FBDE04}"/>
                </a:ext>
              </a:extLst>
            </p:cNvPr>
            <p:cNvGrpSpPr/>
            <p:nvPr/>
          </p:nvGrpSpPr>
          <p:grpSpPr>
            <a:xfrm>
              <a:off x="4202633" y="2141606"/>
              <a:ext cx="361578" cy="361578"/>
              <a:chOff x="533400" y="3133272"/>
              <a:chExt cx="361950" cy="361950"/>
            </a:xfrm>
          </p:grpSpPr>
          <p:sp>
            <p:nvSpPr>
              <p:cNvPr id="68" name="Oval 67">
                <a:extLst>
                  <a:ext uri="{FF2B5EF4-FFF2-40B4-BE49-F238E27FC236}">
                    <a16:creationId xmlns:a16="http://schemas.microsoft.com/office/drawing/2014/main" id="{27D54C3B-8068-AF40-8412-E363F38F1977}"/>
                  </a:ext>
                </a:extLst>
              </p:cNvPr>
              <p:cNvSpPr/>
              <p:nvPr/>
            </p:nvSpPr>
            <p:spPr>
              <a:xfrm>
                <a:off x="533400" y="3133272"/>
                <a:ext cx="361950" cy="361950"/>
              </a:xfrm>
              <a:prstGeom prst="ellipse">
                <a:avLst/>
              </a:prstGeom>
              <a:solidFill>
                <a:schemeClr val="bg1"/>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9" name="Freeform 26">
                <a:extLst>
                  <a:ext uri="{FF2B5EF4-FFF2-40B4-BE49-F238E27FC236}">
                    <a16:creationId xmlns:a16="http://schemas.microsoft.com/office/drawing/2014/main" id="{C04B41CC-3A27-4A4C-8E4B-D6E9393DB992}"/>
                  </a:ext>
                </a:extLst>
              </p:cNvPr>
              <p:cNvSpPr>
                <a:spLocks/>
              </p:cNvSpPr>
              <p:nvPr/>
            </p:nvSpPr>
            <p:spPr bwMode="auto">
              <a:xfrm>
                <a:off x="643079" y="3232561"/>
                <a:ext cx="142593" cy="163373"/>
              </a:xfrm>
              <a:custGeom>
                <a:avLst/>
                <a:gdLst>
                  <a:gd name="T0" fmla="*/ 83 w 84"/>
                  <a:gd name="T1" fmla="*/ 47 h 96"/>
                  <a:gd name="T2" fmla="*/ 38 w 84"/>
                  <a:gd name="T3" fmla="*/ 1 h 96"/>
                  <a:gd name="T4" fmla="*/ 37 w 84"/>
                  <a:gd name="T5" fmla="*/ 0 h 96"/>
                  <a:gd name="T6" fmla="*/ 2 w 84"/>
                  <a:gd name="T7" fmla="*/ 0 h 96"/>
                  <a:gd name="T8" fmla="*/ 0 w 84"/>
                  <a:gd name="T9" fmla="*/ 1 h 96"/>
                  <a:gd name="T10" fmla="*/ 1 w 84"/>
                  <a:gd name="T11" fmla="*/ 3 h 96"/>
                  <a:gd name="T12" fmla="*/ 45 w 84"/>
                  <a:gd name="T13" fmla="*/ 48 h 96"/>
                  <a:gd name="T14" fmla="*/ 1 w 84"/>
                  <a:gd name="T15" fmla="*/ 93 h 96"/>
                  <a:gd name="T16" fmla="*/ 0 w 84"/>
                  <a:gd name="T17" fmla="*/ 95 h 96"/>
                  <a:gd name="T18" fmla="*/ 2 w 84"/>
                  <a:gd name="T19" fmla="*/ 96 h 96"/>
                  <a:gd name="T20" fmla="*/ 37 w 84"/>
                  <a:gd name="T21" fmla="*/ 96 h 96"/>
                  <a:gd name="T22" fmla="*/ 38 w 84"/>
                  <a:gd name="T23" fmla="*/ 95 h 96"/>
                  <a:gd name="T24" fmla="*/ 83 w 84"/>
                  <a:gd name="T25" fmla="*/ 49 h 96"/>
                  <a:gd name="T26" fmla="*/ 83 w 84"/>
                  <a:gd name="T2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6">
                    <a:moveTo>
                      <a:pt x="83" y="47"/>
                    </a:moveTo>
                    <a:cubicBezTo>
                      <a:pt x="38" y="1"/>
                      <a:pt x="38" y="1"/>
                      <a:pt x="38" y="1"/>
                    </a:cubicBezTo>
                    <a:cubicBezTo>
                      <a:pt x="38" y="0"/>
                      <a:pt x="37" y="0"/>
                      <a:pt x="37" y="0"/>
                    </a:cubicBezTo>
                    <a:cubicBezTo>
                      <a:pt x="2" y="0"/>
                      <a:pt x="2" y="0"/>
                      <a:pt x="2" y="0"/>
                    </a:cubicBezTo>
                    <a:cubicBezTo>
                      <a:pt x="1" y="0"/>
                      <a:pt x="1" y="0"/>
                      <a:pt x="0" y="1"/>
                    </a:cubicBezTo>
                    <a:cubicBezTo>
                      <a:pt x="0" y="2"/>
                      <a:pt x="0" y="3"/>
                      <a:pt x="1" y="3"/>
                    </a:cubicBezTo>
                    <a:cubicBezTo>
                      <a:pt x="45" y="48"/>
                      <a:pt x="45" y="48"/>
                      <a:pt x="45" y="48"/>
                    </a:cubicBezTo>
                    <a:cubicBezTo>
                      <a:pt x="1" y="93"/>
                      <a:pt x="1" y="93"/>
                      <a:pt x="1" y="93"/>
                    </a:cubicBezTo>
                    <a:cubicBezTo>
                      <a:pt x="0" y="93"/>
                      <a:pt x="0" y="94"/>
                      <a:pt x="0" y="95"/>
                    </a:cubicBezTo>
                    <a:cubicBezTo>
                      <a:pt x="1" y="96"/>
                      <a:pt x="1" y="96"/>
                      <a:pt x="2" y="96"/>
                    </a:cubicBezTo>
                    <a:cubicBezTo>
                      <a:pt x="37" y="96"/>
                      <a:pt x="37" y="96"/>
                      <a:pt x="37" y="96"/>
                    </a:cubicBezTo>
                    <a:cubicBezTo>
                      <a:pt x="37" y="96"/>
                      <a:pt x="38" y="96"/>
                      <a:pt x="38" y="95"/>
                    </a:cubicBezTo>
                    <a:cubicBezTo>
                      <a:pt x="83" y="49"/>
                      <a:pt x="83" y="49"/>
                      <a:pt x="83" y="49"/>
                    </a:cubicBezTo>
                    <a:cubicBezTo>
                      <a:pt x="84" y="49"/>
                      <a:pt x="84" y="47"/>
                      <a:pt x="83"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7" name="Rectangle 66">
              <a:extLst>
                <a:ext uri="{FF2B5EF4-FFF2-40B4-BE49-F238E27FC236}">
                  <a16:creationId xmlns:a16="http://schemas.microsoft.com/office/drawing/2014/main" id="{B1DB5643-A340-5247-BA0E-D083411A6640}"/>
                </a:ext>
              </a:extLst>
            </p:cNvPr>
            <p:cNvSpPr/>
            <p:nvPr/>
          </p:nvSpPr>
          <p:spPr>
            <a:xfrm>
              <a:off x="4899831" y="2214673"/>
              <a:ext cx="2464235" cy="215444"/>
            </a:xfrm>
            <a:prstGeom prst="rect">
              <a:avLst/>
            </a:prstGeom>
          </p:spPr>
          <p:txBody>
            <a:bodyPr wrap="square" lIns="0" tIns="0" rIns="0" bIns="0" anchor="ctr">
              <a:spAutoFit/>
            </a:bodyPr>
            <a:lstStyle/>
            <a:p>
              <a:r>
                <a:rPr lang="en-IN" sz="1400" dirty="0">
                  <a:solidFill>
                    <a:schemeClr val="bg1"/>
                  </a:solidFill>
                </a:rPr>
                <a:t>Pharmaceutical supply chain </a:t>
              </a:r>
            </a:p>
          </p:txBody>
        </p:sp>
      </p:grpSp>
      <p:grpSp>
        <p:nvGrpSpPr>
          <p:cNvPr id="70" name="Group 69">
            <a:extLst>
              <a:ext uri="{FF2B5EF4-FFF2-40B4-BE49-F238E27FC236}">
                <a16:creationId xmlns:a16="http://schemas.microsoft.com/office/drawing/2014/main" id="{7DB7FCA3-7D4B-7F47-99FA-C364EA5E61EA}"/>
              </a:ext>
            </a:extLst>
          </p:cNvPr>
          <p:cNvGrpSpPr/>
          <p:nvPr/>
        </p:nvGrpSpPr>
        <p:grpSpPr>
          <a:xfrm>
            <a:off x="90582" y="4645761"/>
            <a:ext cx="3452982" cy="889000"/>
            <a:chOff x="4202633" y="1877895"/>
            <a:chExt cx="3452982" cy="889000"/>
          </a:xfrm>
        </p:grpSpPr>
        <p:sp>
          <p:nvSpPr>
            <p:cNvPr id="71" name="Rounded Rectangle 70">
              <a:extLst>
                <a:ext uri="{FF2B5EF4-FFF2-40B4-BE49-F238E27FC236}">
                  <a16:creationId xmlns:a16="http://schemas.microsoft.com/office/drawing/2014/main" id="{3FD53E74-9190-BC44-BE75-A9FB1639A624}"/>
                </a:ext>
              </a:extLst>
            </p:cNvPr>
            <p:cNvSpPr/>
            <p:nvPr/>
          </p:nvSpPr>
          <p:spPr>
            <a:xfrm>
              <a:off x="4383422" y="1877895"/>
              <a:ext cx="3272193" cy="889000"/>
            </a:xfrm>
            <a:prstGeom prst="roundRect">
              <a:avLst>
                <a:gd name="adj" fmla="val 18519"/>
              </a:avLst>
            </a:prstGeom>
            <a:solidFill>
              <a:schemeClr val="accent1">
                <a:lumMod val="50000"/>
              </a:schemeClr>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2" name="Group 71">
              <a:extLst>
                <a:ext uri="{FF2B5EF4-FFF2-40B4-BE49-F238E27FC236}">
                  <a16:creationId xmlns:a16="http://schemas.microsoft.com/office/drawing/2014/main" id="{6F01DE74-6DFA-DD47-BD97-6C45FC28F5B8}"/>
                </a:ext>
              </a:extLst>
            </p:cNvPr>
            <p:cNvGrpSpPr/>
            <p:nvPr/>
          </p:nvGrpSpPr>
          <p:grpSpPr>
            <a:xfrm>
              <a:off x="4202633" y="2141606"/>
              <a:ext cx="361578" cy="361578"/>
              <a:chOff x="533400" y="3133272"/>
              <a:chExt cx="361950" cy="361950"/>
            </a:xfrm>
          </p:grpSpPr>
          <p:sp>
            <p:nvSpPr>
              <p:cNvPr id="74" name="Oval 73">
                <a:extLst>
                  <a:ext uri="{FF2B5EF4-FFF2-40B4-BE49-F238E27FC236}">
                    <a16:creationId xmlns:a16="http://schemas.microsoft.com/office/drawing/2014/main" id="{868032E7-C31F-1748-9A47-0EA244483DB7}"/>
                  </a:ext>
                </a:extLst>
              </p:cNvPr>
              <p:cNvSpPr/>
              <p:nvPr/>
            </p:nvSpPr>
            <p:spPr>
              <a:xfrm>
                <a:off x="533400" y="3133272"/>
                <a:ext cx="361950" cy="361950"/>
              </a:xfrm>
              <a:prstGeom prst="ellipse">
                <a:avLst/>
              </a:prstGeom>
              <a:solidFill>
                <a:schemeClr val="bg1"/>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5" name="Freeform 74">
                <a:extLst>
                  <a:ext uri="{FF2B5EF4-FFF2-40B4-BE49-F238E27FC236}">
                    <a16:creationId xmlns:a16="http://schemas.microsoft.com/office/drawing/2014/main" id="{73585482-F37F-354D-95EF-248E71EE6C9B}"/>
                  </a:ext>
                </a:extLst>
              </p:cNvPr>
              <p:cNvSpPr>
                <a:spLocks/>
              </p:cNvSpPr>
              <p:nvPr/>
            </p:nvSpPr>
            <p:spPr bwMode="auto">
              <a:xfrm>
                <a:off x="643079" y="3232561"/>
                <a:ext cx="142593" cy="163373"/>
              </a:xfrm>
              <a:custGeom>
                <a:avLst/>
                <a:gdLst>
                  <a:gd name="T0" fmla="*/ 83 w 84"/>
                  <a:gd name="T1" fmla="*/ 47 h 96"/>
                  <a:gd name="T2" fmla="*/ 38 w 84"/>
                  <a:gd name="T3" fmla="*/ 1 h 96"/>
                  <a:gd name="T4" fmla="*/ 37 w 84"/>
                  <a:gd name="T5" fmla="*/ 0 h 96"/>
                  <a:gd name="T6" fmla="*/ 2 w 84"/>
                  <a:gd name="T7" fmla="*/ 0 h 96"/>
                  <a:gd name="T8" fmla="*/ 0 w 84"/>
                  <a:gd name="T9" fmla="*/ 1 h 96"/>
                  <a:gd name="T10" fmla="*/ 1 w 84"/>
                  <a:gd name="T11" fmla="*/ 3 h 96"/>
                  <a:gd name="T12" fmla="*/ 45 w 84"/>
                  <a:gd name="T13" fmla="*/ 48 h 96"/>
                  <a:gd name="T14" fmla="*/ 1 w 84"/>
                  <a:gd name="T15" fmla="*/ 93 h 96"/>
                  <a:gd name="T16" fmla="*/ 0 w 84"/>
                  <a:gd name="T17" fmla="*/ 95 h 96"/>
                  <a:gd name="T18" fmla="*/ 2 w 84"/>
                  <a:gd name="T19" fmla="*/ 96 h 96"/>
                  <a:gd name="T20" fmla="*/ 37 w 84"/>
                  <a:gd name="T21" fmla="*/ 96 h 96"/>
                  <a:gd name="T22" fmla="*/ 38 w 84"/>
                  <a:gd name="T23" fmla="*/ 95 h 96"/>
                  <a:gd name="T24" fmla="*/ 83 w 84"/>
                  <a:gd name="T25" fmla="*/ 49 h 96"/>
                  <a:gd name="T26" fmla="*/ 83 w 84"/>
                  <a:gd name="T2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6">
                    <a:moveTo>
                      <a:pt x="83" y="47"/>
                    </a:moveTo>
                    <a:cubicBezTo>
                      <a:pt x="38" y="1"/>
                      <a:pt x="38" y="1"/>
                      <a:pt x="38" y="1"/>
                    </a:cubicBezTo>
                    <a:cubicBezTo>
                      <a:pt x="38" y="0"/>
                      <a:pt x="37" y="0"/>
                      <a:pt x="37" y="0"/>
                    </a:cubicBezTo>
                    <a:cubicBezTo>
                      <a:pt x="2" y="0"/>
                      <a:pt x="2" y="0"/>
                      <a:pt x="2" y="0"/>
                    </a:cubicBezTo>
                    <a:cubicBezTo>
                      <a:pt x="1" y="0"/>
                      <a:pt x="1" y="0"/>
                      <a:pt x="0" y="1"/>
                    </a:cubicBezTo>
                    <a:cubicBezTo>
                      <a:pt x="0" y="2"/>
                      <a:pt x="0" y="3"/>
                      <a:pt x="1" y="3"/>
                    </a:cubicBezTo>
                    <a:cubicBezTo>
                      <a:pt x="45" y="48"/>
                      <a:pt x="45" y="48"/>
                      <a:pt x="45" y="48"/>
                    </a:cubicBezTo>
                    <a:cubicBezTo>
                      <a:pt x="1" y="93"/>
                      <a:pt x="1" y="93"/>
                      <a:pt x="1" y="93"/>
                    </a:cubicBezTo>
                    <a:cubicBezTo>
                      <a:pt x="0" y="93"/>
                      <a:pt x="0" y="94"/>
                      <a:pt x="0" y="95"/>
                    </a:cubicBezTo>
                    <a:cubicBezTo>
                      <a:pt x="1" y="96"/>
                      <a:pt x="1" y="96"/>
                      <a:pt x="2" y="96"/>
                    </a:cubicBezTo>
                    <a:cubicBezTo>
                      <a:pt x="37" y="96"/>
                      <a:pt x="37" y="96"/>
                      <a:pt x="37" y="96"/>
                    </a:cubicBezTo>
                    <a:cubicBezTo>
                      <a:pt x="37" y="96"/>
                      <a:pt x="38" y="96"/>
                      <a:pt x="38" y="95"/>
                    </a:cubicBezTo>
                    <a:cubicBezTo>
                      <a:pt x="83" y="49"/>
                      <a:pt x="83" y="49"/>
                      <a:pt x="83" y="49"/>
                    </a:cubicBezTo>
                    <a:cubicBezTo>
                      <a:pt x="84" y="49"/>
                      <a:pt x="84" y="47"/>
                      <a:pt x="83"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73" name="Rectangle 72">
              <a:extLst>
                <a:ext uri="{FF2B5EF4-FFF2-40B4-BE49-F238E27FC236}">
                  <a16:creationId xmlns:a16="http://schemas.microsoft.com/office/drawing/2014/main" id="{85308AEA-631A-5249-AE63-6569E6CE1E30}"/>
                </a:ext>
              </a:extLst>
            </p:cNvPr>
            <p:cNvSpPr/>
            <p:nvPr/>
          </p:nvSpPr>
          <p:spPr>
            <a:xfrm>
              <a:off x="4899831" y="2106951"/>
              <a:ext cx="2464235" cy="430887"/>
            </a:xfrm>
            <a:prstGeom prst="rect">
              <a:avLst/>
            </a:prstGeom>
          </p:spPr>
          <p:txBody>
            <a:bodyPr wrap="square" lIns="0" tIns="0" rIns="0" bIns="0" anchor="ctr">
              <a:spAutoFit/>
            </a:bodyPr>
            <a:lstStyle/>
            <a:p>
              <a:r>
                <a:rPr lang="en-IN" sz="1400" dirty="0">
                  <a:solidFill>
                    <a:schemeClr val="bg1"/>
                  </a:solidFill>
                </a:rPr>
                <a:t>e-Notary Service (Blockchain enabled e-Sign Solution) </a:t>
              </a:r>
            </a:p>
          </p:txBody>
        </p:sp>
      </p:grpSp>
      <p:grpSp>
        <p:nvGrpSpPr>
          <p:cNvPr id="76" name="Group 75">
            <a:extLst>
              <a:ext uri="{FF2B5EF4-FFF2-40B4-BE49-F238E27FC236}">
                <a16:creationId xmlns:a16="http://schemas.microsoft.com/office/drawing/2014/main" id="{D45698B7-BCD5-FE47-9720-FCF55AF495AC}"/>
              </a:ext>
            </a:extLst>
          </p:cNvPr>
          <p:cNvGrpSpPr/>
          <p:nvPr/>
        </p:nvGrpSpPr>
        <p:grpSpPr>
          <a:xfrm>
            <a:off x="4076435" y="5712554"/>
            <a:ext cx="3452982" cy="889000"/>
            <a:chOff x="4202633" y="1877895"/>
            <a:chExt cx="3452982" cy="889000"/>
          </a:xfrm>
        </p:grpSpPr>
        <p:sp>
          <p:nvSpPr>
            <p:cNvPr id="77" name="Rounded Rectangle 76">
              <a:extLst>
                <a:ext uri="{FF2B5EF4-FFF2-40B4-BE49-F238E27FC236}">
                  <a16:creationId xmlns:a16="http://schemas.microsoft.com/office/drawing/2014/main" id="{20572040-AD43-6144-90AC-516B826F3E68}"/>
                </a:ext>
              </a:extLst>
            </p:cNvPr>
            <p:cNvSpPr/>
            <p:nvPr/>
          </p:nvSpPr>
          <p:spPr>
            <a:xfrm>
              <a:off x="4383422" y="1877895"/>
              <a:ext cx="3272193" cy="889000"/>
            </a:xfrm>
            <a:prstGeom prst="roundRect">
              <a:avLst>
                <a:gd name="adj" fmla="val 18519"/>
              </a:avLst>
            </a:prstGeom>
            <a:solidFill>
              <a:schemeClr val="accent1">
                <a:lumMod val="50000"/>
              </a:schemeClr>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8" name="Group 77">
              <a:extLst>
                <a:ext uri="{FF2B5EF4-FFF2-40B4-BE49-F238E27FC236}">
                  <a16:creationId xmlns:a16="http://schemas.microsoft.com/office/drawing/2014/main" id="{ED7A0A39-A350-E041-A2B6-EDE32AF9AA4D}"/>
                </a:ext>
              </a:extLst>
            </p:cNvPr>
            <p:cNvGrpSpPr/>
            <p:nvPr/>
          </p:nvGrpSpPr>
          <p:grpSpPr>
            <a:xfrm>
              <a:off x="4202633" y="2141606"/>
              <a:ext cx="361578" cy="361578"/>
              <a:chOff x="533400" y="3133272"/>
              <a:chExt cx="361950" cy="361950"/>
            </a:xfrm>
          </p:grpSpPr>
          <p:sp>
            <p:nvSpPr>
              <p:cNvPr id="80" name="Oval 79">
                <a:extLst>
                  <a:ext uri="{FF2B5EF4-FFF2-40B4-BE49-F238E27FC236}">
                    <a16:creationId xmlns:a16="http://schemas.microsoft.com/office/drawing/2014/main" id="{B026ABE3-3D3B-2245-A655-79F82C0F28A0}"/>
                  </a:ext>
                </a:extLst>
              </p:cNvPr>
              <p:cNvSpPr/>
              <p:nvPr/>
            </p:nvSpPr>
            <p:spPr>
              <a:xfrm>
                <a:off x="533400" y="3133272"/>
                <a:ext cx="361950" cy="361950"/>
              </a:xfrm>
              <a:prstGeom prst="ellipse">
                <a:avLst/>
              </a:prstGeom>
              <a:solidFill>
                <a:schemeClr val="bg1"/>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80">
                <a:extLst>
                  <a:ext uri="{FF2B5EF4-FFF2-40B4-BE49-F238E27FC236}">
                    <a16:creationId xmlns:a16="http://schemas.microsoft.com/office/drawing/2014/main" id="{7ABC68FC-A26B-FC43-BB53-7C56DFCFA35B}"/>
                  </a:ext>
                </a:extLst>
              </p:cNvPr>
              <p:cNvSpPr>
                <a:spLocks/>
              </p:cNvSpPr>
              <p:nvPr/>
            </p:nvSpPr>
            <p:spPr bwMode="auto">
              <a:xfrm>
                <a:off x="643079" y="3232561"/>
                <a:ext cx="142593" cy="163373"/>
              </a:xfrm>
              <a:custGeom>
                <a:avLst/>
                <a:gdLst>
                  <a:gd name="T0" fmla="*/ 83 w 84"/>
                  <a:gd name="T1" fmla="*/ 47 h 96"/>
                  <a:gd name="T2" fmla="*/ 38 w 84"/>
                  <a:gd name="T3" fmla="*/ 1 h 96"/>
                  <a:gd name="T4" fmla="*/ 37 w 84"/>
                  <a:gd name="T5" fmla="*/ 0 h 96"/>
                  <a:gd name="T6" fmla="*/ 2 w 84"/>
                  <a:gd name="T7" fmla="*/ 0 h 96"/>
                  <a:gd name="T8" fmla="*/ 0 w 84"/>
                  <a:gd name="T9" fmla="*/ 1 h 96"/>
                  <a:gd name="T10" fmla="*/ 1 w 84"/>
                  <a:gd name="T11" fmla="*/ 3 h 96"/>
                  <a:gd name="T12" fmla="*/ 45 w 84"/>
                  <a:gd name="T13" fmla="*/ 48 h 96"/>
                  <a:gd name="T14" fmla="*/ 1 w 84"/>
                  <a:gd name="T15" fmla="*/ 93 h 96"/>
                  <a:gd name="T16" fmla="*/ 0 w 84"/>
                  <a:gd name="T17" fmla="*/ 95 h 96"/>
                  <a:gd name="T18" fmla="*/ 2 w 84"/>
                  <a:gd name="T19" fmla="*/ 96 h 96"/>
                  <a:gd name="T20" fmla="*/ 37 w 84"/>
                  <a:gd name="T21" fmla="*/ 96 h 96"/>
                  <a:gd name="T22" fmla="*/ 38 w 84"/>
                  <a:gd name="T23" fmla="*/ 95 h 96"/>
                  <a:gd name="T24" fmla="*/ 83 w 84"/>
                  <a:gd name="T25" fmla="*/ 49 h 96"/>
                  <a:gd name="T26" fmla="*/ 83 w 84"/>
                  <a:gd name="T2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6">
                    <a:moveTo>
                      <a:pt x="83" y="47"/>
                    </a:moveTo>
                    <a:cubicBezTo>
                      <a:pt x="38" y="1"/>
                      <a:pt x="38" y="1"/>
                      <a:pt x="38" y="1"/>
                    </a:cubicBezTo>
                    <a:cubicBezTo>
                      <a:pt x="38" y="0"/>
                      <a:pt x="37" y="0"/>
                      <a:pt x="37" y="0"/>
                    </a:cubicBezTo>
                    <a:cubicBezTo>
                      <a:pt x="2" y="0"/>
                      <a:pt x="2" y="0"/>
                      <a:pt x="2" y="0"/>
                    </a:cubicBezTo>
                    <a:cubicBezTo>
                      <a:pt x="1" y="0"/>
                      <a:pt x="1" y="0"/>
                      <a:pt x="0" y="1"/>
                    </a:cubicBezTo>
                    <a:cubicBezTo>
                      <a:pt x="0" y="2"/>
                      <a:pt x="0" y="3"/>
                      <a:pt x="1" y="3"/>
                    </a:cubicBezTo>
                    <a:cubicBezTo>
                      <a:pt x="45" y="48"/>
                      <a:pt x="45" y="48"/>
                      <a:pt x="45" y="48"/>
                    </a:cubicBezTo>
                    <a:cubicBezTo>
                      <a:pt x="1" y="93"/>
                      <a:pt x="1" y="93"/>
                      <a:pt x="1" y="93"/>
                    </a:cubicBezTo>
                    <a:cubicBezTo>
                      <a:pt x="0" y="93"/>
                      <a:pt x="0" y="94"/>
                      <a:pt x="0" y="95"/>
                    </a:cubicBezTo>
                    <a:cubicBezTo>
                      <a:pt x="1" y="96"/>
                      <a:pt x="1" y="96"/>
                      <a:pt x="2" y="96"/>
                    </a:cubicBezTo>
                    <a:cubicBezTo>
                      <a:pt x="37" y="96"/>
                      <a:pt x="37" y="96"/>
                      <a:pt x="37" y="96"/>
                    </a:cubicBezTo>
                    <a:cubicBezTo>
                      <a:pt x="37" y="96"/>
                      <a:pt x="38" y="96"/>
                      <a:pt x="38" y="95"/>
                    </a:cubicBezTo>
                    <a:cubicBezTo>
                      <a:pt x="83" y="49"/>
                      <a:pt x="83" y="49"/>
                      <a:pt x="83" y="49"/>
                    </a:cubicBezTo>
                    <a:cubicBezTo>
                      <a:pt x="84" y="49"/>
                      <a:pt x="84" y="47"/>
                      <a:pt x="83"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79" name="Rectangle 78">
              <a:extLst>
                <a:ext uri="{FF2B5EF4-FFF2-40B4-BE49-F238E27FC236}">
                  <a16:creationId xmlns:a16="http://schemas.microsoft.com/office/drawing/2014/main" id="{C0027433-CF07-D346-8657-60C78949D547}"/>
                </a:ext>
              </a:extLst>
            </p:cNvPr>
            <p:cNvSpPr/>
            <p:nvPr/>
          </p:nvSpPr>
          <p:spPr>
            <a:xfrm>
              <a:off x="4899831" y="2214673"/>
              <a:ext cx="2464235" cy="215444"/>
            </a:xfrm>
            <a:prstGeom prst="rect">
              <a:avLst/>
            </a:prstGeom>
          </p:spPr>
          <p:txBody>
            <a:bodyPr wrap="square" lIns="0" tIns="0" rIns="0" bIns="0" anchor="ctr">
              <a:spAutoFit/>
            </a:bodyPr>
            <a:lstStyle/>
            <a:p>
              <a:r>
                <a:rPr lang="en-IN" sz="1400" dirty="0" err="1">
                  <a:solidFill>
                    <a:schemeClr val="bg1"/>
                  </a:solidFill>
                </a:rPr>
                <a:t>eVoting</a:t>
              </a:r>
              <a:endParaRPr lang="en-US" sz="1400" dirty="0">
                <a:solidFill>
                  <a:schemeClr val="bg1"/>
                </a:solidFill>
                <a:latin typeface="Segoe UI Light" panose="020B0502040204020203" pitchFamily="34" charset="0"/>
                <a:cs typeface="Segoe UI" panose="020B0502040204020203" pitchFamily="34" charset="0"/>
              </a:endParaRPr>
            </a:p>
          </p:txBody>
        </p:sp>
      </p:grpSp>
      <p:grpSp>
        <p:nvGrpSpPr>
          <p:cNvPr id="82" name="Group 81">
            <a:extLst>
              <a:ext uri="{FF2B5EF4-FFF2-40B4-BE49-F238E27FC236}">
                <a16:creationId xmlns:a16="http://schemas.microsoft.com/office/drawing/2014/main" id="{4C234293-2300-3041-8622-C2A499966840}"/>
              </a:ext>
            </a:extLst>
          </p:cNvPr>
          <p:cNvGrpSpPr/>
          <p:nvPr/>
        </p:nvGrpSpPr>
        <p:grpSpPr>
          <a:xfrm>
            <a:off x="90583" y="5712555"/>
            <a:ext cx="3452982" cy="889000"/>
            <a:chOff x="4202633" y="1877895"/>
            <a:chExt cx="3452982" cy="889000"/>
          </a:xfrm>
        </p:grpSpPr>
        <p:sp>
          <p:nvSpPr>
            <p:cNvPr id="83" name="Rounded Rectangle 82">
              <a:extLst>
                <a:ext uri="{FF2B5EF4-FFF2-40B4-BE49-F238E27FC236}">
                  <a16:creationId xmlns:a16="http://schemas.microsoft.com/office/drawing/2014/main" id="{A488573D-C38F-C343-9809-5DC0BFFD10BB}"/>
                </a:ext>
              </a:extLst>
            </p:cNvPr>
            <p:cNvSpPr/>
            <p:nvPr/>
          </p:nvSpPr>
          <p:spPr>
            <a:xfrm>
              <a:off x="4383422" y="1877895"/>
              <a:ext cx="3272193" cy="889000"/>
            </a:xfrm>
            <a:prstGeom prst="roundRect">
              <a:avLst>
                <a:gd name="adj" fmla="val 18519"/>
              </a:avLst>
            </a:prstGeom>
            <a:solidFill>
              <a:schemeClr val="accent1">
                <a:lumMod val="50000"/>
              </a:schemeClr>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9DACD67-62DF-B041-8DE6-88D738652434}"/>
                </a:ext>
              </a:extLst>
            </p:cNvPr>
            <p:cNvGrpSpPr/>
            <p:nvPr/>
          </p:nvGrpSpPr>
          <p:grpSpPr>
            <a:xfrm>
              <a:off x="4202633" y="2141606"/>
              <a:ext cx="361578" cy="361578"/>
              <a:chOff x="533400" y="3133272"/>
              <a:chExt cx="361950" cy="361950"/>
            </a:xfrm>
          </p:grpSpPr>
          <p:sp>
            <p:nvSpPr>
              <p:cNvPr id="86" name="Oval 85">
                <a:extLst>
                  <a:ext uri="{FF2B5EF4-FFF2-40B4-BE49-F238E27FC236}">
                    <a16:creationId xmlns:a16="http://schemas.microsoft.com/office/drawing/2014/main" id="{EF0D0C26-4535-A842-800D-8EB862390752}"/>
                  </a:ext>
                </a:extLst>
              </p:cNvPr>
              <p:cNvSpPr/>
              <p:nvPr/>
            </p:nvSpPr>
            <p:spPr>
              <a:xfrm>
                <a:off x="533400" y="3133272"/>
                <a:ext cx="361950" cy="361950"/>
              </a:xfrm>
              <a:prstGeom prst="ellipse">
                <a:avLst/>
              </a:prstGeom>
              <a:solidFill>
                <a:schemeClr val="bg1"/>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86">
                <a:extLst>
                  <a:ext uri="{FF2B5EF4-FFF2-40B4-BE49-F238E27FC236}">
                    <a16:creationId xmlns:a16="http://schemas.microsoft.com/office/drawing/2014/main" id="{619275F3-99DD-504E-B998-DACFB1521908}"/>
                  </a:ext>
                </a:extLst>
              </p:cNvPr>
              <p:cNvSpPr>
                <a:spLocks/>
              </p:cNvSpPr>
              <p:nvPr/>
            </p:nvSpPr>
            <p:spPr bwMode="auto">
              <a:xfrm>
                <a:off x="643079" y="3232561"/>
                <a:ext cx="142593" cy="163373"/>
              </a:xfrm>
              <a:custGeom>
                <a:avLst/>
                <a:gdLst>
                  <a:gd name="T0" fmla="*/ 83 w 84"/>
                  <a:gd name="T1" fmla="*/ 47 h 96"/>
                  <a:gd name="T2" fmla="*/ 38 w 84"/>
                  <a:gd name="T3" fmla="*/ 1 h 96"/>
                  <a:gd name="T4" fmla="*/ 37 w 84"/>
                  <a:gd name="T5" fmla="*/ 0 h 96"/>
                  <a:gd name="T6" fmla="*/ 2 w 84"/>
                  <a:gd name="T7" fmla="*/ 0 h 96"/>
                  <a:gd name="T8" fmla="*/ 0 w 84"/>
                  <a:gd name="T9" fmla="*/ 1 h 96"/>
                  <a:gd name="T10" fmla="*/ 1 w 84"/>
                  <a:gd name="T11" fmla="*/ 3 h 96"/>
                  <a:gd name="T12" fmla="*/ 45 w 84"/>
                  <a:gd name="T13" fmla="*/ 48 h 96"/>
                  <a:gd name="T14" fmla="*/ 1 w 84"/>
                  <a:gd name="T15" fmla="*/ 93 h 96"/>
                  <a:gd name="T16" fmla="*/ 0 w 84"/>
                  <a:gd name="T17" fmla="*/ 95 h 96"/>
                  <a:gd name="T18" fmla="*/ 2 w 84"/>
                  <a:gd name="T19" fmla="*/ 96 h 96"/>
                  <a:gd name="T20" fmla="*/ 37 w 84"/>
                  <a:gd name="T21" fmla="*/ 96 h 96"/>
                  <a:gd name="T22" fmla="*/ 38 w 84"/>
                  <a:gd name="T23" fmla="*/ 95 h 96"/>
                  <a:gd name="T24" fmla="*/ 83 w 84"/>
                  <a:gd name="T25" fmla="*/ 49 h 96"/>
                  <a:gd name="T26" fmla="*/ 83 w 84"/>
                  <a:gd name="T2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6">
                    <a:moveTo>
                      <a:pt x="83" y="47"/>
                    </a:moveTo>
                    <a:cubicBezTo>
                      <a:pt x="38" y="1"/>
                      <a:pt x="38" y="1"/>
                      <a:pt x="38" y="1"/>
                    </a:cubicBezTo>
                    <a:cubicBezTo>
                      <a:pt x="38" y="0"/>
                      <a:pt x="37" y="0"/>
                      <a:pt x="37" y="0"/>
                    </a:cubicBezTo>
                    <a:cubicBezTo>
                      <a:pt x="2" y="0"/>
                      <a:pt x="2" y="0"/>
                      <a:pt x="2" y="0"/>
                    </a:cubicBezTo>
                    <a:cubicBezTo>
                      <a:pt x="1" y="0"/>
                      <a:pt x="1" y="0"/>
                      <a:pt x="0" y="1"/>
                    </a:cubicBezTo>
                    <a:cubicBezTo>
                      <a:pt x="0" y="2"/>
                      <a:pt x="0" y="3"/>
                      <a:pt x="1" y="3"/>
                    </a:cubicBezTo>
                    <a:cubicBezTo>
                      <a:pt x="45" y="48"/>
                      <a:pt x="45" y="48"/>
                      <a:pt x="45" y="48"/>
                    </a:cubicBezTo>
                    <a:cubicBezTo>
                      <a:pt x="1" y="93"/>
                      <a:pt x="1" y="93"/>
                      <a:pt x="1" y="93"/>
                    </a:cubicBezTo>
                    <a:cubicBezTo>
                      <a:pt x="0" y="93"/>
                      <a:pt x="0" y="94"/>
                      <a:pt x="0" y="95"/>
                    </a:cubicBezTo>
                    <a:cubicBezTo>
                      <a:pt x="1" y="96"/>
                      <a:pt x="1" y="96"/>
                      <a:pt x="2" y="96"/>
                    </a:cubicBezTo>
                    <a:cubicBezTo>
                      <a:pt x="37" y="96"/>
                      <a:pt x="37" y="96"/>
                      <a:pt x="37" y="96"/>
                    </a:cubicBezTo>
                    <a:cubicBezTo>
                      <a:pt x="37" y="96"/>
                      <a:pt x="38" y="96"/>
                      <a:pt x="38" y="95"/>
                    </a:cubicBezTo>
                    <a:cubicBezTo>
                      <a:pt x="83" y="49"/>
                      <a:pt x="83" y="49"/>
                      <a:pt x="83" y="49"/>
                    </a:cubicBezTo>
                    <a:cubicBezTo>
                      <a:pt x="84" y="49"/>
                      <a:pt x="84" y="47"/>
                      <a:pt x="83"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85" name="Rectangle 84">
              <a:extLst>
                <a:ext uri="{FF2B5EF4-FFF2-40B4-BE49-F238E27FC236}">
                  <a16:creationId xmlns:a16="http://schemas.microsoft.com/office/drawing/2014/main" id="{7C1D62E7-0EE0-344F-9BB6-7A3C8C0B4E09}"/>
                </a:ext>
              </a:extLst>
            </p:cNvPr>
            <p:cNvSpPr/>
            <p:nvPr/>
          </p:nvSpPr>
          <p:spPr>
            <a:xfrm>
              <a:off x="4899831" y="2214673"/>
              <a:ext cx="2464235" cy="215444"/>
            </a:xfrm>
            <a:prstGeom prst="rect">
              <a:avLst/>
            </a:prstGeom>
          </p:spPr>
          <p:txBody>
            <a:bodyPr wrap="square" lIns="0" tIns="0" rIns="0" bIns="0" anchor="ctr">
              <a:spAutoFit/>
            </a:bodyPr>
            <a:lstStyle/>
            <a:p>
              <a:r>
                <a:rPr lang="en-IN" sz="1400" dirty="0">
                  <a:solidFill>
                    <a:schemeClr val="bg1"/>
                  </a:solidFill>
                </a:rPr>
                <a:t>Farm Insurance </a:t>
              </a:r>
            </a:p>
          </p:txBody>
        </p:sp>
      </p:grpSp>
      <p:grpSp>
        <p:nvGrpSpPr>
          <p:cNvPr id="88" name="Group 87">
            <a:extLst>
              <a:ext uri="{FF2B5EF4-FFF2-40B4-BE49-F238E27FC236}">
                <a16:creationId xmlns:a16="http://schemas.microsoft.com/office/drawing/2014/main" id="{4F3840DC-CE3A-0A44-A794-21006D10ED3D}"/>
              </a:ext>
            </a:extLst>
          </p:cNvPr>
          <p:cNvGrpSpPr/>
          <p:nvPr/>
        </p:nvGrpSpPr>
        <p:grpSpPr>
          <a:xfrm>
            <a:off x="8038835" y="5700832"/>
            <a:ext cx="3452982" cy="889000"/>
            <a:chOff x="4202633" y="1877895"/>
            <a:chExt cx="3452982" cy="889000"/>
          </a:xfrm>
        </p:grpSpPr>
        <p:sp>
          <p:nvSpPr>
            <p:cNvPr id="89" name="Rounded Rectangle 88">
              <a:extLst>
                <a:ext uri="{FF2B5EF4-FFF2-40B4-BE49-F238E27FC236}">
                  <a16:creationId xmlns:a16="http://schemas.microsoft.com/office/drawing/2014/main" id="{95C5798F-FA22-3C42-B284-ABCAA46815EB}"/>
                </a:ext>
              </a:extLst>
            </p:cNvPr>
            <p:cNvSpPr/>
            <p:nvPr/>
          </p:nvSpPr>
          <p:spPr>
            <a:xfrm>
              <a:off x="4383422" y="1877895"/>
              <a:ext cx="3272193" cy="889000"/>
            </a:xfrm>
            <a:prstGeom prst="roundRect">
              <a:avLst>
                <a:gd name="adj" fmla="val 18519"/>
              </a:avLst>
            </a:prstGeom>
            <a:solidFill>
              <a:schemeClr val="accent1">
                <a:lumMod val="50000"/>
              </a:schemeClr>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0" name="Group 89">
              <a:extLst>
                <a:ext uri="{FF2B5EF4-FFF2-40B4-BE49-F238E27FC236}">
                  <a16:creationId xmlns:a16="http://schemas.microsoft.com/office/drawing/2014/main" id="{56205C86-19FD-924E-871E-B23157BD1FE1}"/>
                </a:ext>
              </a:extLst>
            </p:cNvPr>
            <p:cNvGrpSpPr/>
            <p:nvPr/>
          </p:nvGrpSpPr>
          <p:grpSpPr>
            <a:xfrm>
              <a:off x="4202633" y="2141606"/>
              <a:ext cx="361578" cy="361578"/>
              <a:chOff x="533400" y="3133272"/>
              <a:chExt cx="361950" cy="361950"/>
            </a:xfrm>
          </p:grpSpPr>
          <p:sp>
            <p:nvSpPr>
              <p:cNvPr id="92" name="Oval 91">
                <a:extLst>
                  <a:ext uri="{FF2B5EF4-FFF2-40B4-BE49-F238E27FC236}">
                    <a16:creationId xmlns:a16="http://schemas.microsoft.com/office/drawing/2014/main" id="{2EBC8E83-22F6-844F-B70C-1F5CF7190D4F}"/>
                  </a:ext>
                </a:extLst>
              </p:cNvPr>
              <p:cNvSpPr/>
              <p:nvPr/>
            </p:nvSpPr>
            <p:spPr>
              <a:xfrm>
                <a:off x="533400" y="3133272"/>
                <a:ext cx="361950" cy="361950"/>
              </a:xfrm>
              <a:prstGeom prst="ellipse">
                <a:avLst/>
              </a:prstGeom>
              <a:solidFill>
                <a:schemeClr val="bg1"/>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3" name="Freeform 92">
                <a:extLst>
                  <a:ext uri="{FF2B5EF4-FFF2-40B4-BE49-F238E27FC236}">
                    <a16:creationId xmlns:a16="http://schemas.microsoft.com/office/drawing/2014/main" id="{3E3D7066-B683-AB4E-B928-D3FDCB49B71C}"/>
                  </a:ext>
                </a:extLst>
              </p:cNvPr>
              <p:cNvSpPr>
                <a:spLocks/>
              </p:cNvSpPr>
              <p:nvPr/>
            </p:nvSpPr>
            <p:spPr bwMode="auto">
              <a:xfrm>
                <a:off x="643079" y="3232561"/>
                <a:ext cx="142593" cy="163373"/>
              </a:xfrm>
              <a:custGeom>
                <a:avLst/>
                <a:gdLst>
                  <a:gd name="T0" fmla="*/ 83 w 84"/>
                  <a:gd name="T1" fmla="*/ 47 h 96"/>
                  <a:gd name="T2" fmla="*/ 38 w 84"/>
                  <a:gd name="T3" fmla="*/ 1 h 96"/>
                  <a:gd name="T4" fmla="*/ 37 w 84"/>
                  <a:gd name="T5" fmla="*/ 0 h 96"/>
                  <a:gd name="T6" fmla="*/ 2 w 84"/>
                  <a:gd name="T7" fmla="*/ 0 h 96"/>
                  <a:gd name="T8" fmla="*/ 0 w 84"/>
                  <a:gd name="T9" fmla="*/ 1 h 96"/>
                  <a:gd name="T10" fmla="*/ 1 w 84"/>
                  <a:gd name="T11" fmla="*/ 3 h 96"/>
                  <a:gd name="T12" fmla="*/ 45 w 84"/>
                  <a:gd name="T13" fmla="*/ 48 h 96"/>
                  <a:gd name="T14" fmla="*/ 1 w 84"/>
                  <a:gd name="T15" fmla="*/ 93 h 96"/>
                  <a:gd name="T16" fmla="*/ 0 w 84"/>
                  <a:gd name="T17" fmla="*/ 95 h 96"/>
                  <a:gd name="T18" fmla="*/ 2 w 84"/>
                  <a:gd name="T19" fmla="*/ 96 h 96"/>
                  <a:gd name="T20" fmla="*/ 37 w 84"/>
                  <a:gd name="T21" fmla="*/ 96 h 96"/>
                  <a:gd name="T22" fmla="*/ 38 w 84"/>
                  <a:gd name="T23" fmla="*/ 95 h 96"/>
                  <a:gd name="T24" fmla="*/ 83 w 84"/>
                  <a:gd name="T25" fmla="*/ 49 h 96"/>
                  <a:gd name="T26" fmla="*/ 83 w 84"/>
                  <a:gd name="T2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6">
                    <a:moveTo>
                      <a:pt x="83" y="47"/>
                    </a:moveTo>
                    <a:cubicBezTo>
                      <a:pt x="38" y="1"/>
                      <a:pt x="38" y="1"/>
                      <a:pt x="38" y="1"/>
                    </a:cubicBezTo>
                    <a:cubicBezTo>
                      <a:pt x="38" y="0"/>
                      <a:pt x="37" y="0"/>
                      <a:pt x="37" y="0"/>
                    </a:cubicBezTo>
                    <a:cubicBezTo>
                      <a:pt x="2" y="0"/>
                      <a:pt x="2" y="0"/>
                      <a:pt x="2" y="0"/>
                    </a:cubicBezTo>
                    <a:cubicBezTo>
                      <a:pt x="1" y="0"/>
                      <a:pt x="1" y="0"/>
                      <a:pt x="0" y="1"/>
                    </a:cubicBezTo>
                    <a:cubicBezTo>
                      <a:pt x="0" y="2"/>
                      <a:pt x="0" y="3"/>
                      <a:pt x="1" y="3"/>
                    </a:cubicBezTo>
                    <a:cubicBezTo>
                      <a:pt x="45" y="48"/>
                      <a:pt x="45" y="48"/>
                      <a:pt x="45" y="48"/>
                    </a:cubicBezTo>
                    <a:cubicBezTo>
                      <a:pt x="1" y="93"/>
                      <a:pt x="1" y="93"/>
                      <a:pt x="1" y="93"/>
                    </a:cubicBezTo>
                    <a:cubicBezTo>
                      <a:pt x="0" y="93"/>
                      <a:pt x="0" y="94"/>
                      <a:pt x="0" y="95"/>
                    </a:cubicBezTo>
                    <a:cubicBezTo>
                      <a:pt x="1" y="96"/>
                      <a:pt x="1" y="96"/>
                      <a:pt x="2" y="96"/>
                    </a:cubicBezTo>
                    <a:cubicBezTo>
                      <a:pt x="37" y="96"/>
                      <a:pt x="37" y="96"/>
                      <a:pt x="37" y="96"/>
                    </a:cubicBezTo>
                    <a:cubicBezTo>
                      <a:pt x="37" y="96"/>
                      <a:pt x="38" y="96"/>
                      <a:pt x="38" y="95"/>
                    </a:cubicBezTo>
                    <a:cubicBezTo>
                      <a:pt x="83" y="49"/>
                      <a:pt x="83" y="49"/>
                      <a:pt x="83" y="49"/>
                    </a:cubicBezTo>
                    <a:cubicBezTo>
                      <a:pt x="84" y="49"/>
                      <a:pt x="84" y="47"/>
                      <a:pt x="83"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91" name="Rectangle 90">
              <a:extLst>
                <a:ext uri="{FF2B5EF4-FFF2-40B4-BE49-F238E27FC236}">
                  <a16:creationId xmlns:a16="http://schemas.microsoft.com/office/drawing/2014/main" id="{949987D7-B6E9-1A41-AB11-5061DBDFDA99}"/>
                </a:ext>
              </a:extLst>
            </p:cNvPr>
            <p:cNvSpPr/>
            <p:nvPr/>
          </p:nvSpPr>
          <p:spPr>
            <a:xfrm>
              <a:off x="4899831" y="2106952"/>
              <a:ext cx="2464235" cy="430887"/>
            </a:xfrm>
            <a:prstGeom prst="rect">
              <a:avLst/>
            </a:prstGeom>
          </p:spPr>
          <p:txBody>
            <a:bodyPr wrap="square" lIns="0" tIns="0" rIns="0" bIns="0" anchor="ctr">
              <a:spAutoFit/>
            </a:bodyPr>
            <a:lstStyle/>
            <a:p>
              <a:r>
                <a:rPr lang="en-IN" sz="1400" dirty="0">
                  <a:solidFill>
                    <a:schemeClr val="bg1"/>
                  </a:solidFill>
                </a:rPr>
                <a:t>Microfinance for Self-Help Groups (SHG)</a:t>
              </a:r>
              <a:endParaRPr lang="en-US" sz="1400" dirty="0">
                <a:solidFill>
                  <a:schemeClr val="bg1"/>
                </a:solidFill>
              </a:endParaRPr>
            </a:p>
          </p:txBody>
        </p:sp>
      </p:grpSp>
    </p:spTree>
    <p:extLst>
      <p:ext uri="{BB962C8B-B14F-4D97-AF65-F5344CB8AC3E}">
        <p14:creationId xmlns:p14="http://schemas.microsoft.com/office/powerpoint/2010/main" val="1028025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Shape 55">
            <a:extLst>
              <a:ext uri="{FF2B5EF4-FFF2-40B4-BE49-F238E27FC236}">
                <a16:creationId xmlns:a16="http://schemas.microsoft.com/office/drawing/2014/main" id="{77E5B4E9-0A5F-6C43-8896-34C8BCA2518B}"/>
              </a:ext>
            </a:extLst>
          </p:cNvPr>
          <p:cNvSpPr/>
          <p:nvPr/>
        </p:nvSpPr>
        <p:spPr>
          <a:xfrm>
            <a:off x="-5556" y="5007"/>
            <a:ext cx="4530664" cy="6693560"/>
          </a:xfrm>
          <a:custGeom>
            <a:avLst/>
            <a:gdLst>
              <a:gd name="connsiteX0" fmla="*/ 0 w 5199197"/>
              <a:gd name="connsiteY0" fmla="*/ 0 h 5898570"/>
              <a:gd name="connsiteX1" fmla="*/ 5140257 w 5199197"/>
              <a:gd name="connsiteY1" fmla="*/ 0 h 5898570"/>
              <a:gd name="connsiteX2" fmla="*/ 5157752 w 5199197"/>
              <a:gd name="connsiteY2" fmla="*/ 63195 h 5898570"/>
              <a:gd name="connsiteX3" fmla="*/ 4107543 w 5199197"/>
              <a:gd name="connsiteY3" fmla="*/ 3367314 h 5898570"/>
              <a:gd name="connsiteX4" fmla="*/ 304800 w 5199197"/>
              <a:gd name="connsiteY4" fmla="*/ 5646057 h 5898570"/>
              <a:gd name="connsiteX5" fmla="*/ 134870 w 5199197"/>
              <a:gd name="connsiteY5" fmla="*/ 5774070 h 5898570"/>
              <a:gd name="connsiteX6" fmla="*/ 0 w 5199197"/>
              <a:gd name="connsiteY6" fmla="*/ 5898570 h 5898570"/>
              <a:gd name="connsiteX7" fmla="*/ 0 w 5199197"/>
              <a:gd name="connsiteY7" fmla="*/ 0 h 589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9197" h="5898570">
                <a:moveTo>
                  <a:pt x="0" y="0"/>
                </a:moveTo>
                <a:lnTo>
                  <a:pt x="5140257" y="0"/>
                </a:lnTo>
                <a:lnTo>
                  <a:pt x="5157752" y="63195"/>
                </a:lnTo>
                <a:cubicBezTo>
                  <a:pt x="5370608" y="978523"/>
                  <a:pt x="4724703" y="2541814"/>
                  <a:pt x="4107543" y="3367314"/>
                </a:cubicBezTo>
                <a:cubicBezTo>
                  <a:pt x="3347962" y="4383314"/>
                  <a:pt x="1228876" y="5034038"/>
                  <a:pt x="304800" y="5646057"/>
                </a:cubicBezTo>
                <a:cubicBezTo>
                  <a:pt x="247045" y="5684308"/>
                  <a:pt x="190387" y="5727313"/>
                  <a:pt x="134870" y="5774070"/>
                </a:cubicBezTo>
                <a:lnTo>
                  <a:pt x="0" y="5898570"/>
                </a:lnTo>
                <a:lnTo>
                  <a:pt x="0" y="0"/>
                </a:lnTo>
                <a:close/>
              </a:path>
            </a:pathLst>
          </a:custGeom>
          <a:gradFill>
            <a:gsLst>
              <a:gs pos="50000">
                <a:schemeClr val="accent1">
                  <a:lumMod val="60000"/>
                  <a:lumOff val="40000"/>
                </a:schemeClr>
              </a:gs>
              <a:gs pos="0">
                <a:srgbClr val="002060">
                  <a:alpha val="71000"/>
                </a:srgbClr>
              </a:gs>
              <a:gs pos="100000">
                <a:schemeClr val="accent1">
                  <a:lumMod val="20000"/>
                  <a:lumOff val="8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55">
            <a:extLst>
              <a:ext uri="{FF2B5EF4-FFF2-40B4-BE49-F238E27FC236}">
                <a16:creationId xmlns:a16="http://schemas.microsoft.com/office/drawing/2014/main" id="{30642AB2-4641-FF44-A1D5-B1B0FCC48128}"/>
              </a:ext>
            </a:extLst>
          </p:cNvPr>
          <p:cNvSpPr/>
          <p:nvPr/>
        </p:nvSpPr>
        <p:spPr>
          <a:xfrm>
            <a:off x="-6818" y="18985"/>
            <a:ext cx="4530664" cy="6693560"/>
          </a:xfrm>
          <a:custGeom>
            <a:avLst/>
            <a:gdLst>
              <a:gd name="connsiteX0" fmla="*/ 0 w 5199197"/>
              <a:gd name="connsiteY0" fmla="*/ 0 h 5898570"/>
              <a:gd name="connsiteX1" fmla="*/ 5140257 w 5199197"/>
              <a:gd name="connsiteY1" fmla="*/ 0 h 5898570"/>
              <a:gd name="connsiteX2" fmla="*/ 5157752 w 5199197"/>
              <a:gd name="connsiteY2" fmla="*/ 63195 h 5898570"/>
              <a:gd name="connsiteX3" fmla="*/ 4107543 w 5199197"/>
              <a:gd name="connsiteY3" fmla="*/ 3367314 h 5898570"/>
              <a:gd name="connsiteX4" fmla="*/ 304800 w 5199197"/>
              <a:gd name="connsiteY4" fmla="*/ 5646057 h 5898570"/>
              <a:gd name="connsiteX5" fmla="*/ 134870 w 5199197"/>
              <a:gd name="connsiteY5" fmla="*/ 5774070 h 5898570"/>
              <a:gd name="connsiteX6" fmla="*/ 0 w 5199197"/>
              <a:gd name="connsiteY6" fmla="*/ 5898570 h 5898570"/>
              <a:gd name="connsiteX7" fmla="*/ 0 w 5199197"/>
              <a:gd name="connsiteY7" fmla="*/ 0 h 589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9197" h="5898570">
                <a:moveTo>
                  <a:pt x="0" y="0"/>
                </a:moveTo>
                <a:lnTo>
                  <a:pt x="5140257" y="0"/>
                </a:lnTo>
                <a:lnTo>
                  <a:pt x="5157752" y="63195"/>
                </a:lnTo>
                <a:cubicBezTo>
                  <a:pt x="5370608" y="978523"/>
                  <a:pt x="4724703" y="2541814"/>
                  <a:pt x="4107543" y="3367314"/>
                </a:cubicBezTo>
                <a:cubicBezTo>
                  <a:pt x="3347962" y="4383314"/>
                  <a:pt x="1228876" y="5034038"/>
                  <a:pt x="304800" y="5646057"/>
                </a:cubicBezTo>
                <a:cubicBezTo>
                  <a:pt x="247045" y="5684308"/>
                  <a:pt x="190387" y="5727313"/>
                  <a:pt x="134870" y="5774070"/>
                </a:cubicBezTo>
                <a:lnTo>
                  <a:pt x="0" y="5898570"/>
                </a:lnTo>
                <a:lnTo>
                  <a:pt x="0" y="0"/>
                </a:lnTo>
                <a:close/>
              </a:path>
            </a:pathLst>
          </a:custGeom>
          <a:gradFill>
            <a:gsLst>
              <a:gs pos="50000">
                <a:schemeClr val="accent1">
                  <a:lumMod val="60000"/>
                  <a:lumOff val="40000"/>
                </a:schemeClr>
              </a:gs>
              <a:gs pos="0">
                <a:srgbClr val="002060">
                  <a:alpha val="71000"/>
                </a:srgbClr>
              </a:gs>
              <a:gs pos="100000">
                <a:schemeClr val="accent1">
                  <a:lumMod val="20000"/>
                  <a:lumOff val="8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Ç</a:t>
            </a:r>
            <a:endParaRPr lang="en-US" dirty="0"/>
          </a:p>
        </p:txBody>
      </p:sp>
      <p:sp>
        <p:nvSpPr>
          <p:cNvPr id="2" name="Title 1">
            <a:extLst>
              <a:ext uri="{FF2B5EF4-FFF2-40B4-BE49-F238E27FC236}">
                <a16:creationId xmlns:a16="http://schemas.microsoft.com/office/drawing/2014/main" id="{7613CBF7-831D-7446-8870-600887EBE618}"/>
              </a:ext>
            </a:extLst>
          </p:cNvPr>
          <p:cNvSpPr>
            <a:spLocks noGrp="1"/>
          </p:cNvSpPr>
          <p:nvPr>
            <p:ph type="title"/>
          </p:nvPr>
        </p:nvSpPr>
        <p:spPr>
          <a:xfrm>
            <a:off x="1170708" y="254484"/>
            <a:ext cx="10515600" cy="1105898"/>
          </a:xfrm>
        </p:spPr>
        <p:txBody>
          <a:bodyPr>
            <a:normAutofit/>
          </a:bodyPr>
          <a:lstStyle/>
          <a:p>
            <a:pPr algn="ctr"/>
            <a:r>
              <a:rPr lang="en-US" sz="4800" b="1" u="sng" dirty="0"/>
              <a:t>Conclusion</a:t>
            </a:r>
          </a:p>
        </p:txBody>
      </p:sp>
      <p:sp>
        <p:nvSpPr>
          <p:cNvPr id="5" name="Rectangle 4">
            <a:extLst>
              <a:ext uri="{FF2B5EF4-FFF2-40B4-BE49-F238E27FC236}">
                <a16:creationId xmlns:a16="http://schemas.microsoft.com/office/drawing/2014/main" id="{B2C6F79B-F4FD-EF41-A37D-90866C28D130}"/>
              </a:ext>
            </a:extLst>
          </p:cNvPr>
          <p:cNvSpPr/>
          <p:nvPr/>
        </p:nvSpPr>
        <p:spPr>
          <a:xfrm>
            <a:off x="2426861" y="2237745"/>
            <a:ext cx="9563100" cy="3882663"/>
          </a:xfrm>
          <a:prstGeom prst="rect">
            <a:avLst/>
          </a:prstGeom>
          <a:gradFill flip="none" rotWithShape="1">
            <a:gsLst>
              <a:gs pos="100000">
                <a:schemeClr val="tx1">
                  <a:lumMod val="75000"/>
                  <a:lumOff val="25000"/>
                  <a:alpha val="70000"/>
                </a:schemeClr>
              </a:gs>
              <a:gs pos="0">
                <a:schemeClr val="tx1">
                  <a:lumMod val="95000"/>
                  <a:lumOff val="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18">
            <a:extLst>
              <a:ext uri="{FF2B5EF4-FFF2-40B4-BE49-F238E27FC236}">
                <a16:creationId xmlns:a16="http://schemas.microsoft.com/office/drawing/2014/main" id="{6EA2DC72-36CB-E142-8669-28BCAF2FA743}"/>
              </a:ext>
            </a:extLst>
          </p:cNvPr>
          <p:cNvSpPr>
            <a:spLocks/>
          </p:cNvSpPr>
          <p:nvPr/>
        </p:nvSpPr>
        <p:spPr bwMode="auto">
          <a:xfrm>
            <a:off x="1620702" y="3528549"/>
            <a:ext cx="1589972" cy="74559"/>
          </a:xfrm>
          <a:custGeom>
            <a:avLst/>
            <a:gdLst>
              <a:gd name="T0" fmla="*/ 1651 w 1706"/>
              <a:gd name="T1" fmla="*/ 80 h 80"/>
              <a:gd name="T2" fmla="*/ 66 w 1706"/>
              <a:gd name="T3" fmla="*/ 80 h 80"/>
              <a:gd name="T4" fmla="*/ 0 w 1706"/>
              <a:gd name="T5" fmla="*/ 0 h 80"/>
              <a:gd name="T6" fmla="*/ 1706 w 1706"/>
              <a:gd name="T7" fmla="*/ 0 h 80"/>
              <a:gd name="T8" fmla="*/ 1651 w 1706"/>
              <a:gd name="T9" fmla="*/ 80 h 80"/>
            </a:gdLst>
            <a:ahLst/>
            <a:cxnLst>
              <a:cxn ang="0">
                <a:pos x="T0" y="T1"/>
              </a:cxn>
              <a:cxn ang="0">
                <a:pos x="T2" y="T3"/>
              </a:cxn>
              <a:cxn ang="0">
                <a:pos x="T4" y="T5"/>
              </a:cxn>
              <a:cxn ang="0">
                <a:pos x="T6" y="T7"/>
              </a:cxn>
              <a:cxn ang="0">
                <a:pos x="T8" y="T9"/>
              </a:cxn>
            </a:cxnLst>
            <a:rect l="0" t="0" r="r" b="b"/>
            <a:pathLst>
              <a:path w="1706" h="80">
                <a:moveTo>
                  <a:pt x="1651" y="80"/>
                </a:moveTo>
                <a:lnTo>
                  <a:pt x="66" y="80"/>
                </a:lnTo>
                <a:lnTo>
                  <a:pt x="0" y="0"/>
                </a:lnTo>
                <a:lnTo>
                  <a:pt x="1706" y="0"/>
                </a:lnTo>
                <a:lnTo>
                  <a:pt x="1651" y="80"/>
                </a:lnTo>
                <a:close/>
              </a:path>
            </a:pathLst>
          </a:custGeom>
          <a:solidFill>
            <a:srgbClr val="6B9E22"/>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 name="Freeform 19">
            <a:extLst>
              <a:ext uri="{FF2B5EF4-FFF2-40B4-BE49-F238E27FC236}">
                <a16:creationId xmlns:a16="http://schemas.microsoft.com/office/drawing/2014/main" id="{C45BBEB4-12B0-2B4C-AE0D-F021F411F57B}"/>
              </a:ext>
            </a:extLst>
          </p:cNvPr>
          <p:cNvSpPr>
            <a:spLocks/>
          </p:cNvSpPr>
          <p:nvPr/>
        </p:nvSpPr>
        <p:spPr bwMode="auto">
          <a:xfrm>
            <a:off x="994406" y="4693535"/>
            <a:ext cx="2841633" cy="76423"/>
          </a:xfrm>
          <a:custGeom>
            <a:avLst/>
            <a:gdLst>
              <a:gd name="T0" fmla="*/ 3002 w 3049"/>
              <a:gd name="T1" fmla="*/ 82 h 82"/>
              <a:gd name="T2" fmla="*/ 62 w 3049"/>
              <a:gd name="T3" fmla="*/ 82 h 82"/>
              <a:gd name="T4" fmla="*/ 0 w 3049"/>
              <a:gd name="T5" fmla="*/ 0 h 82"/>
              <a:gd name="T6" fmla="*/ 3049 w 3049"/>
              <a:gd name="T7" fmla="*/ 0 h 82"/>
              <a:gd name="T8" fmla="*/ 3002 w 3049"/>
              <a:gd name="T9" fmla="*/ 82 h 82"/>
            </a:gdLst>
            <a:ahLst/>
            <a:cxnLst>
              <a:cxn ang="0">
                <a:pos x="T0" y="T1"/>
              </a:cxn>
              <a:cxn ang="0">
                <a:pos x="T2" y="T3"/>
              </a:cxn>
              <a:cxn ang="0">
                <a:pos x="T4" y="T5"/>
              </a:cxn>
              <a:cxn ang="0">
                <a:pos x="T6" y="T7"/>
              </a:cxn>
              <a:cxn ang="0">
                <a:pos x="T8" y="T9"/>
              </a:cxn>
            </a:cxnLst>
            <a:rect l="0" t="0" r="r" b="b"/>
            <a:pathLst>
              <a:path w="3049" h="82">
                <a:moveTo>
                  <a:pt x="3002" y="82"/>
                </a:moveTo>
                <a:lnTo>
                  <a:pt x="62" y="82"/>
                </a:lnTo>
                <a:lnTo>
                  <a:pt x="0" y="0"/>
                </a:lnTo>
                <a:lnTo>
                  <a:pt x="3049" y="0"/>
                </a:lnTo>
                <a:lnTo>
                  <a:pt x="3002" y="82"/>
                </a:lnTo>
                <a:close/>
              </a:path>
            </a:pathLst>
          </a:custGeom>
          <a:solidFill>
            <a:srgbClr val="507719"/>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20">
            <a:extLst>
              <a:ext uri="{FF2B5EF4-FFF2-40B4-BE49-F238E27FC236}">
                <a16:creationId xmlns:a16="http://schemas.microsoft.com/office/drawing/2014/main" id="{6980505A-6C4D-354F-BB19-DE4D0E98B202}"/>
              </a:ext>
            </a:extLst>
          </p:cNvPr>
          <p:cNvSpPr>
            <a:spLocks/>
          </p:cNvSpPr>
          <p:nvPr/>
        </p:nvSpPr>
        <p:spPr bwMode="auto">
          <a:xfrm>
            <a:off x="379293" y="5839880"/>
            <a:ext cx="4071858" cy="75491"/>
          </a:xfrm>
          <a:custGeom>
            <a:avLst/>
            <a:gdLst>
              <a:gd name="T0" fmla="*/ 4327 w 4369"/>
              <a:gd name="T1" fmla="*/ 81 h 81"/>
              <a:gd name="T2" fmla="*/ 57 w 4369"/>
              <a:gd name="T3" fmla="*/ 81 h 81"/>
              <a:gd name="T4" fmla="*/ 0 w 4369"/>
              <a:gd name="T5" fmla="*/ 0 h 81"/>
              <a:gd name="T6" fmla="*/ 4369 w 4369"/>
              <a:gd name="T7" fmla="*/ 0 h 81"/>
              <a:gd name="T8" fmla="*/ 4327 w 4369"/>
              <a:gd name="T9" fmla="*/ 81 h 81"/>
            </a:gdLst>
            <a:ahLst/>
            <a:cxnLst>
              <a:cxn ang="0">
                <a:pos x="T0" y="T1"/>
              </a:cxn>
              <a:cxn ang="0">
                <a:pos x="T2" y="T3"/>
              </a:cxn>
              <a:cxn ang="0">
                <a:pos x="T4" y="T5"/>
              </a:cxn>
              <a:cxn ang="0">
                <a:pos x="T6" y="T7"/>
              </a:cxn>
              <a:cxn ang="0">
                <a:pos x="T8" y="T9"/>
              </a:cxn>
            </a:cxnLst>
            <a:rect l="0" t="0" r="r" b="b"/>
            <a:pathLst>
              <a:path w="4369" h="81">
                <a:moveTo>
                  <a:pt x="4327" y="81"/>
                </a:moveTo>
                <a:lnTo>
                  <a:pt x="57" y="81"/>
                </a:lnTo>
                <a:lnTo>
                  <a:pt x="0" y="0"/>
                </a:lnTo>
                <a:lnTo>
                  <a:pt x="4369" y="0"/>
                </a:lnTo>
                <a:lnTo>
                  <a:pt x="4327" y="81"/>
                </a:lnTo>
                <a:close/>
              </a:path>
            </a:pathLst>
          </a:custGeom>
          <a:solidFill>
            <a:srgbClr val="364F11"/>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14">
            <a:extLst>
              <a:ext uri="{FF2B5EF4-FFF2-40B4-BE49-F238E27FC236}">
                <a16:creationId xmlns:a16="http://schemas.microsoft.com/office/drawing/2014/main" id="{E399D8B3-2519-124E-85DE-AA4C4F6DFA6E}"/>
              </a:ext>
            </a:extLst>
          </p:cNvPr>
          <p:cNvSpPr>
            <a:spLocks/>
          </p:cNvSpPr>
          <p:nvPr/>
        </p:nvSpPr>
        <p:spPr bwMode="auto">
          <a:xfrm>
            <a:off x="319646" y="2237746"/>
            <a:ext cx="4204200" cy="3882663"/>
          </a:xfrm>
          <a:custGeom>
            <a:avLst/>
            <a:gdLst>
              <a:gd name="T0" fmla="*/ 2255 w 4511"/>
              <a:gd name="T1" fmla="*/ 4166 h 4166"/>
              <a:gd name="T2" fmla="*/ 0 w 4511"/>
              <a:gd name="T3" fmla="*/ 4166 h 4166"/>
              <a:gd name="T4" fmla="*/ 1129 w 4511"/>
              <a:gd name="T5" fmla="*/ 2083 h 4166"/>
              <a:gd name="T6" fmla="*/ 2255 w 4511"/>
              <a:gd name="T7" fmla="*/ 0 h 4166"/>
              <a:gd name="T8" fmla="*/ 3383 w 4511"/>
              <a:gd name="T9" fmla="*/ 2083 h 4166"/>
              <a:gd name="T10" fmla="*/ 4511 w 4511"/>
              <a:gd name="T11" fmla="*/ 4166 h 4166"/>
              <a:gd name="T12" fmla="*/ 2255 w 4511"/>
              <a:gd name="T13" fmla="*/ 4166 h 4166"/>
            </a:gdLst>
            <a:ahLst/>
            <a:cxnLst>
              <a:cxn ang="0">
                <a:pos x="T0" y="T1"/>
              </a:cxn>
              <a:cxn ang="0">
                <a:pos x="T2" y="T3"/>
              </a:cxn>
              <a:cxn ang="0">
                <a:pos x="T4" y="T5"/>
              </a:cxn>
              <a:cxn ang="0">
                <a:pos x="T6" y="T7"/>
              </a:cxn>
              <a:cxn ang="0">
                <a:pos x="T8" y="T9"/>
              </a:cxn>
              <a:cxn ang="0">
                <a:pos x="T10" y="T11"/>
              </a:cxn>
              <a:cxn ang="0">
                <a:pos x="T12" y="T13"/>
              </a:cxn>
            </a:cxnLst>
            <a:rect l="0" t="0" r="r" b="b"/>
            <a:pathLst>
              <a:path w="4511" h="4166">
                <a:moveTo>
                  <a:pt x="2255" y="4166"/>
                </a:moveTo>
                <a:lnTo>
                  <a:pt x="0" y="4166"/>
                </a:lnTo>
                <a:lnTo>
                  <a:pt x="1129" y="2083"/>
                </a:lnTo>
                <a:lnTo>
                  <a:pt x="2255" y="0"/>
                </a:lnTo>
                <a:lnTo>
                  <a:pt x="3383" y="2083"/>
                </a:lnTo>
                <a:lnTo>
                  <a:pt x="4511" y="4166"/>
                </a:lnTo>
                <a:lnTo>
                  <a:pt x="2255" y="4166"/>
                </a:lnTo>
                <a:close/>
              </a:path>
            </a:pathLst>
          </a:custGeom>
          <a:solidFill>
            <a:schemeClr val="bg1">
              <a:lumMod val="8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15">
            <a:extLst>
              <a:ext uri="{FF2B5EF4-FFF2-40B4-BE49-F238E27FC236}">
                <a16:creationId xmlns:a16="http://schemas.microsoft.com/office/drawing/2014/main" id="{45E6E220-6E89-8F4D-8831-4FDFCF9A8052}"/>
              </a:ext>
            </a:extLst>
          </p:cNvPr>
          <p:cNvSpPr>
            <a:spLocks/>
          </p:cNvSpPr>
          <p:nvPr/>
        </p:nvSpPr>
        <p:spPr bwMode="auto">
          <a:xfrm>
            <a:off x="451988" y="4926532"/>
            <a:ext cx="4071858" cy="913348"/>
          </a:xfrm>
          <a:custGeom>
            <a:avLst/>
            <a:gdLst>
              <a:gd name="T0" fmla="*/ 2186 w 4369"/>
              <a:gd name="T1" fmla="*/ 980 h 980"/>
              <a:gd name="T2" fmla="*/ 4369 w 4369"/>
              <a:gd name="T3" fmla="*/ 980 h 980"/>
              <a:gd name="T4" fmla="*/ 3844 w 4369"/>
              <a:gd name="T5" fmla="*/ 0 h 980"/>
              <a:gd name="T6" fmla="*/ 525 w 4369"/>
              <a:gd name="T7" fmla="*/ 0 h 980"/>
              <a:gd name="T8" fmla="*/ 0 w 4369"/>
              <a:gd name="T9" fmla="*/ 980 h 980"/>
              <a:gd name="T10" fmla="*/ 2186 w 4369"/>
              <a:gd name="T11" fmla="*/ 980 h 980"/>
            </a:gdLst>
            <a:ahLst/>
            <a:cxnLst>
              <a:cxn ang="0">
                <a:pos x="T0" y="T1"/>
              </a:cxn>
              <a:cxn ang="0">
                <a:pos x="T2" y="T3"/>
              </a:cxn>
              <a:cxn ang="0">
                <a:pos x="T4" y="T5"/>
              </a:cxn>
              <a:cxn ang="0">
                <a:pos x="T6" y="T7"/>
              </a:cxn>
              <a:cxn ang="0">
                <a:pos x="T8" y="T9"/>
              </a:cxn>
              <a:cxn ang="0">
                <a:pos x="T10" y="T11"/>
              </a:cxn>
            </a:cxnLst>
            <a:rect l="0" t="0" r="r" b="b"/>
            <a:pathLst>
              <a:path w="4369" h="980">
                <a:moveTo>
                  <a:pt x="2186" y="980"/>
                </a:moveTo>
                <a:lnTo>
                  <a:pt x="4369" y="980"/>
                </a:lnTo>
                <a:lnTo>
                  <a:pt x="3844" y="0"/>
                </a:lnTo>
                <a:lnTo>
                  <a:pt x="525" y="0"/>
                </a:lnTo>
                <a:lnTo>
                  <a:pt x="0" y="980"/>
                </a:lnTo>
                <a:lnTo>
                  <a:pt x="2186" y="980"/>
                </a:lnTo>
                <a:close/>
              </a:path>
            </a:pathLst>
          </a:custGeom>
          <a:solidFill>
            <a:schemeClr val="accent1">
              <a:lumMod val="5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16">
            <a:extLst>
              <a:ext uri="{FF2B5EF4-FFF2-40B4-BE49-F238E27FC236}">
                <a16:creationId xmlns:a16="http://schemas.microsoft.com/office/drawing/2014/main" id="{18255DC6-0E4C-8D47-B7A0-9A22B34799DC}"/>
              </a:ext>
            </a:extLst>
          </p:cNvPr>
          <p:cNvSpPr>
            <a:spLocks/>
          </p:cNvSpPr>
          <p:nvPr/>
        </p:nvSpPr>
        <p:spPr bwMode="auto">
          <a:xfrm>
            <a:off x="994406" y="3773663"/>
            <a:ext cx="2841633" cy="919873"/>
          </a:xfrm>
          <a:custGeom>
            <a:avLst/>
            <a:gdLst>
              <a:gd name="T0" fmla="*/ 2519 w 3049"/>
              <a:gd name="T1" fmla="*/ 0 h 987"/>
              <a:gd name="T2" fmla="*/ 530 w 3049"/>
              <a:gd name="T3" fmla="*/ 0 h 987"/>
              <a:gd name="T4" fmla="*/ 433 w 3049"/>
              <a:gd name="T5" fmla="*/ 182 h 987"/>
              <a:gd name="T6" fmla="*/ 0 w 3049"/>
              <a:gd name="T7" fmla="*/ 987 h 987"/>
              <a:gd name="T8" fmla="*/ 3049 w 3049"/>
              <a:gd name="T9" fmla="*/ 987 h 987"/>
              <a:gd name="T10" fmla="*/ 2616 w 3049"/>
              <a:gd name="T11" fmla="*/ 182 h 987"/>
              <a:gd name="T12" fmla="*/ 2519 w 3049"/>
              <a:gd name="T13" fmla="*/ 0 h 987"/>
            </a:gdLst>
            <a:ahLst/>
            <a:cxnLst>
              <a:cxn ang="0">
                <a:pos x="T0" y="T1"/>
              </a:cxn>
              <a:cxn ang="0">
                <a:pos x="T2" y="T3"/>
              </a:cxn>
              <a:cxn ang="0">
                <a:pos x="T4" y="T5"/>
              </a:cxn>
              <a:cxn ang="0">
                <a:pos x="T6" y="T7"/>
              </a:cxn>
              <a:cxn ang="0">
                <a:pos x="T8" y="T9"/>
              </a:cxn>
              <a:cxn ang="0">
                <a:pos x="T10" y="T11"/>
              </a:cxn>
              <a:cxn ang="0">
                <a:pos x="T12" y="T13"/>
              </a:cxn>
            </a:cxnLst>
            <a:rect l="0" t="0" r="r" b="b"/>
            <a:pathLst>
              <a:path w="3049" h="987">
                <a:moveTo>
                  <a:pt x="2519" y="0"/>
                </a:moveTo>
                <a:lnTo>
                  <a:pt x="530" y="0"/>
                </a:lnTo>
                <a:lnTo>
                  <a:pt x="433" y="182"/>
                </a:lnTo>
                <a:lnTo>
                  <a:pt x="0" y="987"/>
                </a:lnTo>
                <a:lnTo>
                  <a:pt x="3049" y="987"/>
                </a:lnTo>
                <a:lnTo>
                  <a:pt x="2616" y="182"/>
                </a:lnTo>
                <a:lnTo>
                  <a:pt x="2519" y="0"/>
                </a:lnTo>
                <a:close/>
              </a:path>
            </a:pathLst>
          </a:custGeom>
          <a:solidFill>
            <a:schemeClr val="accent1">
              <a:lumMod val="7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Freeform 17">
            <a:extLst>
              <a:ext uri="{FF2B5EF4-FFF2-40B4-BE49-F238E27FC236}">
                <a16:creationId xmlns:a16="http://schemas.microsoft.com/office/drawing/2014/main" id="{AD60871E-6318-2E4A-AA7B-496CBAB54F7D}"/>
              </a:ext>
            </a:extLst>
          </p:cNvPr>
          <p:cNvSpPr>
            <a:spLocks/>
          </p:cNvSpPr>
          <p:nvPr/>
        </p:nvSpPr>
        <p:spPr bwMode="auto">
          <a:xfrm>
            <a:off x="1620702" y="2606813"/>
            <a:ext cx="1589972" cy="921737"/>
          </a:xfrm>
          <a:custGeom>
            <a:avLst/>
            <a:gdLst>
              <a:gd name="T0" fmla="*/ 532 w 1706"/>
              <a:gd name="T1" fmla="*/ 0 h 989"/>
              <a:gd name="T2" fmla="*/ 0 w 1706"/>
              <a:gd name="T3" fmla="*/ 989 h 989"/>
              <a:gd name="T4" fmla="*/ 1706 w 1706"/>
              <a:gd name="T5" fmla="*/ 989 h 989"/>
              <a:gd name="T6" fmla="*/ 1176 w 1706"/>
              <a:gd name="T7" fmla="*/ 0 h 989"/>
              <a:gd name="T8" fmla="*/ 532 w 1706"/>
              <a:gd name="T9" fmla="*/ 0 h 989"/>
            </a:gdLst>
            <a:ahLst/>
            <a:cxnLst>
              <a:cxn ang="0">
                <a:pos x="T0" y="T1"/>
              </a:cxn>
              <a:cxn ang="0">
                <a:pos x="T2" y="T3"/>
              </a:cxn>
              <a:cxn ang="0">
                <a:pos x="T4" y="T5"/>
              </a:cxn>
              <a:cxn ang="0">
                <a:pos x="T6" y="T7"/>
              </a:cxn>
              <a:cxn ang="0">
                <a:pos x="T8" y="T9"/>
              </a:cxn>
            </a:cxnLst>
            <a:rect l="0" t="0" r="r" b="b"/>
            <a:pathLst>
              <a:path w="1706" h="989">
                <a:moveTo>
                  <a:pt x="532" y="0"/>
                </a:moveTo>
                <a:lnTo>
                  <a:pt x="0" y="989"/>
                </a:lnTo>
                <a:lnTo>
                  <a:pt x="1706" y="989"/>
                </a:lnTo>
                <a:lnTo>
                  <a:pt x="1176" y="0"/>
                </a:lnTo>
                <a:lnTo>
                  <a:pt x="532" y="0"/>
                </a:lnTo>
                <a:close/>
              </a:path>
            </a:pathLst>
          </a:custGeom>
          <a:solidFill>
            <a:schemeClr val="accent1">
              <a:lumMod val="60000"/>
              <a:lumOff val="4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Oval 13">
            <a:extLst>
              <a:ext uri="{FF2B5EF4-FFF2-40B4-BE49-F238E27FC236}">
                <a16:creationId xmlns:a16="http://schemas.microsoft.com/office/drawing/2014/main" id="{E16C5812-3DD5-5441-B2B6-F13A8E969CEC}"/>
              </a:ext>
            </a:extLst>
          </p:cNvPr>
          <p:cNvSpPr/>
          <p:nvPr/>
        </p:nvSpPr>
        <p:spPr>
          <a:xfrm>
            <a:off x="2138616" y="3956993"/>
            <a:ext cx="553212" cy="553212"/>
          </a:xfrm>
          <a:prstGeom prst="ellipse">
            <a:avLst/>
          </a:prstGeom>
          <a:solidFill>
            <a:schemeClr val="bg1"/>
          </a:solidFill>
          <a:ln>
            <a:noFill/>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85110C4-62B8-6B40-93E5-FAA228BE38D8}"/>
              </a:ext>
            </a:extLst>
          </p:cNvPr>
          <p:cNvSpPr/>
          <p:nvPr/>
        </p:nvSpPr>
        <p:spPr>
          <a:xfrm>
            <a:off x="2138616" y="5106600"/>
            <a:ext cx="553212" cy="553212"/>
          </a:xfrm>
          <a:prstGeom prst="ellipse">
            <a:avLst/>
          </a:prstGeom>
          <a:solidFill>
            <a:schemeClr val="bg1"/>
          </a:solidFill>
          <a:ln>
            <a:noFill/>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CD192C6-135E-EE45-9EF7-1D48B2A32149}"/>
              </a:ext>
            </a:extLst>
          </p:cNvPr>
          <p:cNvSpPr txBox="1"/>
          <p:nvPr/>
        </p:nvSpPr>
        <p:spPr>
          <a:xfrm>
            <a:off x="3752603" y="2627101"/>
            <a:ext cx="7490363" cy="738664"/>
          </a:xfrm>
          <a:prstGeom prst="rect">
            <a:avLst/>
          </a:prstGeom>
          <a:noFill/>
          <a:ln w="6350">
            <a:noFill/>
            <a:prstDash val="dash"/>
          </a:ln>
        </p:spPr>
        <p:txBody>
          <a:bodyPr wrap="square" lIns="0" tIns="0" rIns="0" bIns="0" rtlCol="0" anchor="ctr" anchorCtr="0">
            <a:spAutoFit/>
          </a:bodyPr>
          <a:lstStyle/>
          <a:p>
            <a:pPr lvl="0" algn="ctr">
              <a:defRPr/>
            </a:pPr>
            <a:r>
              <a:rPr lang="en-US" sz="2400" dirty="0">
                <a:solidFill>
                  <a:schemeClr val="bg1"/>
                </a:solidFill>
              </a:rPr>
              <a:t>With India’s increasing focus towards digitization, the scope of Blockchain in India only seems to be growing.</a:t>
            </a:r>
            <a:endParaRPr lang="en-US" sz="2400" kern="0" dirty="0">
              <a:solidFill>
                <a:schemeClr val="bg1"/>
              </a:solidFill>
              <a:latin typeface="Segoe UI Light" panose="020B0502040204020203" pitchFamily="34" charset="0"/>
            </a:endParaRPr>
          </a:p>
        </p:txBody>
      </p:sp>
      <p:cxnSp>
        <p:nvCxnSpPr>
          <p:cNvPr id="22" name="Straight Connector 21">
            <a:extLst>
              <a:ext uri="{FF2B5EF4-FFF2-40B4-BE49-F238E27FC236}">
                <a16:creationId xmlns:a16="http://schemas.microsoft.com/office/drawing/2014/main" id="{398F23DB-0D07-9D4A-BF23-DEC70FAE981A}"/>
              </a:ext>
            </a:extLst>
          </p:cNvPr>
          <p:cNvCxnSpPr/>
          <p:nvPr/>
        </p:nvCxnSpPr>
        <p:spPr>
          <a:xfrm>
            <a:off x="3647046" y="3603108"/>
            <a:ext cx="7785100" cy="0"/>
          </a:xfrm>
          <a:prstGeom prst="line">
            <a:avLst/>
          </a:prstGeom>
          <a:ln w="9525">
            <a:solidFill>
              <a:schemeClr val="bg1">
                <a:alpha val="9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4F2B41-5342-4740-9E6A-94DE22A8EDB6}"/>
              </a:ext>
            </a:extLst>
          </p:cNvPr>
          <p:cNvCxnSpPr>
            <a:cxnSpLocks/>
          </p:cNvCxnSpPr>
          <p:nvPr/>
        </p:nvCxnSpPr>
        <p:spPr>
          <a:xfrm>
            <a:off x="4421746" y="4713401"/>
            <a:ext cx="7010400" cy="0"/>
          </a:xfrm>
          <a:prstGeom prst="line">
            <a:avLst/>
          </a:prstGeom>
          <a:ln w="9525">
            <a:solidFill>
              <a:schemeClr val="bg1">
                <a:alpha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A028ADD-BAC7-F24E-BB42-6F1017FFDF99}"/>
              </a:ext>
            </a:extLst>
          </p:cNvPr>
          <p:cNvSpPr txBox="1"/>
          <p:nvPr/>
        </p:nvSpPr>
        <p:spPr>
          <a:xfrm>
            <a:off x="4071258" y="3812655"/>
            <a:ext cx="7490363" cy="738664"/>
          </a:xfrm>
          <a:prstGeom prst="rect">
            <a:avLst/>
          </a:prstGeom>
          <a:noFill/>
          <a:ln w="6350">
            <a:noFill/>
            <a:prstDash val="dash"/>
          </a:ln>
        </p:spPr>
        <p:txBody>
          <a:bodyPr wrap="square" lIns="0" tIns="0" rIns="0" bIns="0" rtlCol="0" anchor="ctr" anchorCtr="0">
            <a:spAutoFit/>
          </a:bodyPr>
          <a:lstStyle/>
          <a:p>
            <a:pPr algn="ctr">
              <a:defRPr/>
            </a:pPr>
            <a:r>
              <a:rPr lang="en-US" sz="2400" dirty="0">
                <a:solidFill>
                  <a:schemeClr val="bg1"/>
                </a:solidFill>
              </a:rPr>
              <a:t>Indian economy is witnessing a paradigm shift – from cash to cashless mechanisms such as UPI, Paytm, and Google Pay.</a:t>
            </a:r>
          </a:p>
        </p:txBody>
      </p:sp>
      <p:sp>
        <p:nvSpPr>
          <p:cNvPr id="48" name="TextBox 47">
            <a:extLst>
              <a:ext uri="{FF2B5EF4-FFF2-40B4-BE49-F238E27FC236}">
                <a16:creationId xmlns:a16="http://schemas.microsoft.com/office/drawing/2014/main" id="{F583C3D5-5D33-CE45-A4F5-A244EA2446E4}"/>
              </a:ext>
            </a:extLst>
          </p:cNvPr>
          <p:cNvSpPr txBox="1"/>
          <p:nvPr/>
        </p:nvSpPr>
        <p:spPr>
          <a:xfrm>
            <a:off x="4391891" y="4874895"/>
            <a:ext cx="7693233" cy="1107996"/>
          </a:xfrm>
          <a:prstGeom prst="rect">
            <a:avLst/>
          </a:prstGeom>
          <a:noFill/>
          <a:ln w="6350">
            <a:noFill/>
            <a:prstDash val="dash"/>
          </a:ln>
        </p:spPr>
        <p:txBody>
          <a:bodyPr wrap="square" lIns="0" tIns="0" rIns="0" bIns="0" rtlCol="0" anchor="ctr" anchorCtr="0">
            <a:spAutoFit/>
          </a:bodyPr>
          <a:lstStyle/>
          <a:p>
            <a:pPr algn="ctr">
              <a:defRPr/>
            </a:pPr>
            <a:r>
              <a:rPr lang="en-US" sz="2400" dirty="0">
                <a:solidFill>
                  <a:schemeClr val="bg1"/>
                </a:solidFill>
              </a:rPr>
              <a:t>Blockchain integration in financial transactions will not only save time and money, but also make the processing and authentication process much more seamless. </a:t>
            </a:r>
          </a:p>
        </p:txBody>
      </p:sp>
      <p:sp>
        <p:nvSpPr>
          <p:cNvPr id="49" name="Oval 48">
            <a:extLst>
              <a:ext uri="{FF2B5EF4-FFF2-40B4-BE49-F238E27FC236}">
                <a16:creationId xmlns:a16="http://schemas.microsoft.com/office/drawing/2014/main" id="{2E9F8968-5EBA-A245-B3DF-70587CC91FCA}"/>
              </a:ext>
            </a:extLst>
          </p:cNvPr>
          <p:cNvSpPr/>
          <p:nvPr/>
        </p:nvSpPr>
        <p:spPr>
          <a:xfrm>
            <a:off x="2136639" y="2860188"/>
            <a:ext cx="553212" cy="553212"/>
          </a:xfrm>
          <a:prstGeom prst="ellipse">
            <a:avLst/>
          </a:prstGeom>
          <a:solidFill>
            <a:schemeClr val="bg1"/>
          </a:solidFill>
          <a:ln>
            <a:noFill/>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C1E901EC-AD36-3E49-A93F-A942BE3BB5CB}"/>
              </a:ext>
            </a:extLst>
          </p:cNvPr>
          <p:cNvGrpSpPr/>
          <p:nvPr/>
        </p:nvGrpSpPr>
        <p:grpSpPr>
          <a:xfrm>
            <a:off x="2224669" y="2951928"/>
            <a:ext cx="360000" cy="360000"/>
            <a:chOff x="4231602" y="988540"/>
            <a:chExt cx="644569" cy="644569"/>
          </a:xfrm>
        </p:grpSpPr>
        <p:sp>
          <p:nvSpPr>
            <p:cNvPr id="52" name="Rectangle 51">
              <a:extLst>
                <a:ext uri="{FF2B5EF4-FFF2-40B4-BE49-F238E27FC236}">
                  <a16:creationId xmlns:a16="http://schemas.microsoft.com/office/drawing/2014/main" id="{92E0EAA9-EC9A-224D-AF98-AF24740E4381}"/>
                </a:ext>
              </a:extLst>
            </p:cNvPr>
            <p:cNvSpPr/>
            <p:nvPr/>
          </p:nvSpPr>
          <p:spPr>
            <a:xfrm>
              <a:off x="4231602" y="988540"/>
              <a:ext cx="644569" cy="64456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53" name="Group 52">
              <a:extLst>
                <a:ext uri="{FF2B5EF4-FFF2-40B4-BE49-F238E27FC236}">
                  <a16:creationId xmlns:a16="http://schemas.microsoft.com/office/drawing/2014/main" id="{675653F2-F880-5D4B-A0EB-C02FD6E82F9B}"/>
                </a:ext>
              </a:extLst>
            </p:cNvPr>
            <p:cNvGrpSpPr/>
            <p:nvPr/>
          </p:nvGrpSpPr>
          <p:grpSpPr>
            <a:xfrm>
              <a:off x="4373705" y="1129849"/>
              <a:ext cx="360363" cy="361950"/>
              <a:chOff x="4373705" y="1129849"/>
              <a:chExt cx="360363" cy="361950"/>
            </a:xfrm>
            <a:solidFill>
              <a:schemeClr val="bg1"/>
            </a:solidFill>
          </p:grpSpPr>
          <p:sp>
            <p:nvSpPr>
              <p:cNvPr id="54" name="Freeform 86">
                <a:extLst>
                  <a:ext uri="{FF2B5EF4-FFF2-40B4-BE49-F238E27FC236}">
                    <a16:creationId xmlns:a16="http://schemas.microsoft.com/office/drawing/2014/main" id="{75998B5C-DA1A-7648-9E93-21D50C6F57BC}"/>
                  </a:ext>
                </a:extLst>
              </p:cNvPr>
              <p:cNvSpPr>
                <a:spLocks/>
              </p:cNvSpPr>
              <p:nvPr/>
            </p:nvSpPr>
            <p:spPr bwMode="auto">
              <a:xfrm>
                <a:off x="4373705" y="1223511"/>
                <a:ext cx="300038"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87">
                <a:extLst>
                  <a:ext uri="{FF2B5EF4-FFF2-40B4-BE49-F238E27FC236}">
                    <a16:creationId xmlns:a16="http://schemas.microsoft.com/office/drawing/2014/main" id="{C195B7EB-BE1F-B143-8F27-007AA46437E0}"/>
                  </a:ext>
                </a:extLst>
              </p:cNvPr>
              <p:cNvSpPr>
                <a:spLocks/>
              </p:cNvSpPr>
              <p:nvPr/>
            </p:nvSpPr>
            <p:spPr bwMode="auto">
              <a:xfrm>
                <a:off x="4373705" y="1291774"/>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88">
                <a:extLst>
                  <a:ext uri="{FF2B5EF4-FFF2-40B4-BE49-F238E27FC236}">
                    <a16:creationId xmlns:a16="http://schemas.microsoft.com/office/drawing/2014/main" id="{5C13B62D-038D-B44A-BCD6-AE1307DB49CD}"/>
                  </a:ext>
                </a:extLst>
              </p:cNvPr>
              <p:cNvSpPr>
                <a:spLocks/>
              </p:cNvSpPr>
              <p:nvPr/>
            </p:nvSpPr>
            <p:spPr bwMode="auto">
              <a:xfrm>
                <a:off x="4373705" y="1129849"/>
                <a:ext cx="300038"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89">
                <a:extLst>
                  <a:ext uri="{FF2B5EF4-FFF2-40B4-BE49-F238E27FC236}">
                    <a16:creationId xmlns:a16="http://schemas.microsoft.com/office/drawing/2014/main" id="{8F61F994-4FE6-5044-8140-6C24AE7E4E5E}"/>
                  </a:ext>
                </a:extLst>
              </p:cNvPr>
              <p:cNvSpPr>
                <a:spLocks/>
              </p:cNvSpPr>
              <p:nvPr/>
            </p:nvSpPr>
            <p:spPr bwMode="auto">
              <a:xfrm>
                <a:off x="4373705" y="1360036"/>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90">
                <a:extLst>
                  <a:ext uri="{FF2B5EF4-FFF2-40B4-BE49-F238E27FC236}">
                    <a16:creationId xmlns:a16="http://schemas.microsoft.com/office/drawing/2014/main" id="{9208A912-AFBD-8C45-8F55-1D0E685A9D98}"/>
                  </a:ext>
                </a:extLst>
              </p:cNvPr>
              <p:cNvSpPr>
                <a:spLocks noEditPoints="1"/>
              </p:cNvSpPr>
              <p:nvPr/>
            </p:nvSpPr>
            <p:spPr bwMode="auto">
              <a:xfrm>
                <a:off x="4538805" y="1294949"/>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41 w 52"/>
                  <a:gd name="T11" fmla="*/ 21 h 52"/>
                  <a:gd name="T12" fmla="*/ 24 w 52"/>
                  <a:gd name="T13" fmla="*/ 39 h 52"/>
                  <a:gd name="T14" fmla="*/ 11 w 52"/>
                  <a:gd name="T15" fmla="*/ 27 h 52"/>
                  <a:gd name="T16" fmla="*/ 11 w 52"/>
                  <a:gd name="T17" fmla="*/ 24 h 52"/>
                  <a:gd name="T18" fmla="*/ 14 w 52"/>
                  <a:gd name="T19" fmla="*/ 24 h 52"/>
                  <a:gd name="T20" fmla="*/ 24 w 52"/>
                  <a:gd name="T21" fmla="*/ 33 h 52"/>
                  <a:gd name="T22" fmla="*/ 38 w 52"/>
                  <a:gd name="T23" fmla="*/ 18 h 52"/>
                  <a:gd name="T24" fmla="*/ 40 w 52"/>
                  <a:gd name="T25" fmla="*/ 18 h 52"/>
                  <a:gd name="T26" fmla="*/ 41 w 52"/>
                  <a:gd name="T2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41" y="21"/>
                    </a:moveTo>
                    <a:cubicBezTo>
                      <a:pt x="24" y="39"/>
                      <a:pt x="24" y="39"/>
                      <a:pt x="24" y="39"/>
                    </a:cubicBezTo>
                    <a:cubicBezTo>
                      <a:pt x="11" y="27"/>
                      <a:pt x="11" y="27"/>
                      <a:pt x="11" y="27"/>
                    </a:cubicBezTo>
                    <a:cubicBezTo>
                      <a:pt x="11" y="26"/>
                      <a:pt x="11" y="25"/>
                      <a:pt x="11" y="24"/>
                    </a:cubicBezTo>
                    <a:cubicBezTo>
                      <a:pt x="12" y="23"/>
                      <a:pt x="14" y="23"/>
                      <a:pt x="14" y="24"/>
                    </a:cubicBezTo>
                    <a:cubicBezTo>
                      <a:pt x="24" y="33"/>
                      <a:pt x="24" y="33"/>
                      <a:pt x="24" y="33"/>
                    </a:cubicBezTo>
                    <a:cubicBezTo>
                      <a:pt x="38" y="18"/>
                      <a:pt x="38" y="18"/>
                      <a:pt x="38" y="18"/>
                    </a:cubicBezTo>
                    <a:cubicBezTo>
                      <a:pt x="38" y="17"/>
                      <a:pt x="40" y="17"/>
                      <a:pt x="40" y="18"/>
                    </a:cubicBezTo>
                    <a:cubicBezTo>
                      <a:pt x="41" y="19"/>
                      <a:pt x="41" y="20"/>
                      <a:pt x="4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59" name="Group 58">
            <a:extLst>
              <a:ext uri="{FF2B5EF4-FFF2-40B4-BE49-F238E27FC236}">
                <a16:creationId xmlns:a16="http://schemas.microsoft.com/office/drawing/2014/main" id="{51D75A37-36E6-3546-9391-2D3447A2F7D2}"/>
              </a:ext>
            </a:extLst>
          </p:cNvPr>
          <p:cNvGrpSpPr/>
          <p:nvPr/>
        </p:nvGrpSpPr>
        <p:grpSpPr>
          <a:xfrm>
            <a:off x="2243154" y="4051103"/>
            <a:ext cx="360000" cy="360000"/>
            <a:chOff x="5520741" y="2490466"/>
            <a:chExt cx="644567" cy="644567"/>
          </a:xfrm>
        </p:grpSpPr>
        <p:sp>
          <p:nvSpPr>
            <p:cNvPr id="60" name="Rectangle 59">
              <a:extLst>
                <a:ext uri="{FF2B5EF4-FFF2-40B4-BE49-F238E27FC236}">
                  <a16:creationId xmlns:a16="http://schemas.microsoft.com/office/drawing/2014/main" id="{B6B665BE-B415-4241-9E22-681B53DC2EAF}"/>
                </a:ext>
              </a:extLst>
            </p:cNvPr>
            <p:cNvSpPr/>
            <p:nvPr/>
          </p:nvSpPr>
          <p:spPr>
            <a:xfrm>
              <a:off x="5520741" y="2490466"/>
              <a:ext cx="644567" cy="6445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1" name="Group 60">
              <a:extLst>
                <a:ext uri="{FF2B5EF4-FFF2-40B4-BE49-F238E27FC236}">
                  <a16:creationId xmlns:a16="http://schemas.microsoft.com/office/drawing/2014/main" id="{805D52FB-8FA1-2449-B862-034C7A17F08C}"/>
                </a:ext>
              </a:extLst>
            </p:cNvPr>
            <p:cNvGrpSpPr/>
            <p:nvPr/>
          </p:nvGrpSpPr>
          <p:grpSpPr>
            <a:xfrm>
              <a:off x="5662843" y="2643681"/>
              <a:ext cx="360363" cy="338137"/>
              <a:chOff x="5662843" y="2643681"/>
              <a:chExt cx="360363" cy="338137"/>
            </a:xfrm>
            <a:solidFill>
              <a:schemeClr val="bg1"/>
            </a:solidFill>
          </p:grpSpPr>
          <p:sp>
            <p:nvSpPr>
              <p:cNvPr id="62" name="Freeform 61">
                <a:extLst>
                  <a:ext uri="{FF2B5EF4-FFF2-40B4-BE49-F238E27FC236}">
                    <a16:creationId xmlns:a16="http://schemas.microsoft.com/office/drawing/2014/main" id="{0BC0FF75-25B8-D149-AD60-5BE4636D28E9}"/>
                  </a:ext>
                </a:extLst>
              </p:cNvPr>
              <p:cNvSpPr>
                <a:spLocks/>
              </p:cNvSpPr>
              <p:nvPr/>
            </p:nvSpPr>
            <p:spPr bwMode="auto">
              <a:xfrm>
                <a:off x="5662843" y="2756393"/>
                <a:ext cx="360363" cy="225425"/>
              </a:xfrm>
              <a:custGeom>
                <a:avLst/>
                <a:gdLst>
                  <a:gd name="T0" fmla="*/ 75 w 96"/>
                  <a:gd name="T1" fmla="*/ 16 h 60"/>
                  <a:gd name="T2" fmla="*/ 48 w 96"/>
                  <a:gd name="T3" fmla="*/ 0 h 60"/>
                  <a:gd name="T4" fmla="*/ 18 w 96"/>
                  <a:gd name="T5" fmla="*/ 26 h 60"/>
                  <a:gd name="T6" fmla="*/ 0 w 96"/>
                  <a:gd name="T7" fmla="*/ 43 h 60"/>
                  <a:gd name="T8" fmla="*/ 9 w 96"/>
                  <a:gd name="T9" fmla="*/ 58 h 60"/>
                  <a:gd name="T10" fmla="*/ 18 w 96"/>
                  <a:gd name="T11" fmla="*/ 60 h 60"/>
                  <a:gd name="T12" fmla="*/ 76 w 96"/>
                  <a:gd name="T13" fmla="*/ 60 h 60"/>
                  <a:gd name="T14" fmla="*/ 96 w 96"/>
                  <a:gd name="T15" fmla="*/ 38 h 60"/>
                  <a:gd name="T16" fmla="*/ 75 w 96"/>
                  <a:gd name="T17"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60">
                    <a:moveTo>
                      <a:pt x="75" y="16"/>
                    </a:moveTo>
                    <a:cubicBezTo>
                      <a:pt x="69" y="6"/>
                      <a:pt x="59" y="0"/>
                      <a:pt x="48" y="0"/>
                    </a:cubicBezTo>
                    <a:cubicBezTo>
                      <a:pt x="33" y="0"/>
                      <a:pt x="20" y="11"/>
                      <a:pt x="18" y="26"/>
                    </a:cubicBezTo>
                    <a:cubicBezTo>
                      <a:pt x="8" y="25"/>
                      <a:pt x="0" y="33"/>
                      <a:pt x="0" y="43"/>
                    </a:cubicBezTo>
                    <a:cubicBezTo>
                      <a:pt x="0" y="52"/>
                      <a:pt x="5" y="56"/>
                      <a:pt x="9" y="58"/>
                    </a:cubicBezTo>
                    <a:cubicBezTo>
                      <a:pt x="13" y="60"/>
                      <a:pt x="17" y="60"/>
                      <a:pt x="18" y="60"/>
                    </a:cubicBezTo>
                    <a:cubicBezTo>
                      <a:pt x="76" y="60"/>
                      <a:pt x="76" y="60"/>
                      <a:pt x="76" y="60"/>
                    </a:cubicBezTo>
                    <a:cubicBezTo>
                      <a:pt x="76" y="60"/>
                      <a:pt x="96" y="57"/>
                      <a:pt x="96" y="38"/>
                    </a:cubicBezTo>
                    <a:cubicBezTo>
                      <a:pt x="96" y="26"/>
                      <a:pt x="86"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62">
                <a:extLst>
                  <a:ext uri="{FF2B5EF4-FFF2-40B4-BE49-F238E27FC236}">
                    <a16:creationId xmlns:a16="http://schemas.microsoft.com/office/drawing/2014/main" id="{9B7687F9-B2DA-184B-8B22-7A959F57AB57}"/>
                  </a:ext>
                </a:extLst>
              </p:cNvPr>
              <p:cNvSpPr>
                <a:spLocks/>
              </p:cNvSpPr>
              <p:nvPr/>
            </p:nvSpPr>
            <p:spPr bwMode="auto">
              <a:xfrm>
                <a:off x="5756506" y="2643681"/>
                <a:ext cx="157163" cy="44450"/>
              </a:xfrm>
              <a:custGeom>
                <a:avLst/>
                <a:gdLst>
                  <a:gd name="T0" fmla="*/ 3 w 42"/>
                  <a:gd name="T1" fmla="*/ 11 h 12"/>
                  <a:gd name="T2" fmla="*/ 39 w 42"/>
                  <a:gd name="T3" fmla="*/ 11 h 12"/>
                  <a:gd name="T4" fmla="*/ 40 w 42"/>
                  <a:gd name="T5" fmla="*/ 12 h 12"/>
                  <a:gd name="T6" fmla="*/ 42 w 42"/>
                  <a:gd name="T7" fmla="*/ 11 h 12"/>
                  <a:gd name="T8" fmla="*/ 41 w 42"/>
                  <a:gd name="T9" fmla="*/ 8 h 12"/>
                  <a:gd name="T10" fmla="*/ 1 w 42"/>
                  <a:gd name="T11" fmla="*/ 8 h 12"/>
                  <a:gd name="T12" fmla="*/ 1 w 42"/>
                  <a:gd name="T13" fmla="*/ 11 h 12"/>
                  <a:gd name="T14" fmla="*/ 3 w 4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2">
                    <a:moveTo>
                      <a:pt x="3" y="11"/>
                    </a:moveTo>
                    <a:cubicBezTo>
                      <a:pt x="14" y="4"/>
                      <a:pt x="28" y="4"/>
                      <a:pt x="39" y="11"/>
                    </a:cubicBezTo>
                    <a:cubicBezTo>
                      <a:pt x="39" y="12"/>
                      <a:pt x="40" y="12"/>
                      <a:pt x="40" y="12"/>
                    </a:cubicBezTo>
                    <a:cubicBezTo>
                      <a:pt x="41" y="12"/>
                      <a:pt x="41" y="11"/>
                      <a:pt x="42" y="11"/>
                    </a:cubicBezTo>
                    <a:cubicBezTo>
                      <a:pt x="42" y="10"/>
                      <a:pt x="42" y="9"/>
                      <a:pt x="41" y="8"/>
                    </a:cubicBezTo>
                    <a:cubicBezTo>
                      <a:pt x="29" y="0"/>
                      <a:pt x="13" y="0"/>
                      <a:pt x="1" y="8"/>
                    </a:cubicBezTo>
                    <a:cubicBezTo>
                      <a:pt x="0" y="9"/>
                      <a:pt x="0" y="10"/>
                      <a:pt x="1" y="11"/>
                    </a:cubicBezTo>
                    <a:cubicBezTo>
                      <a:pt x="1" y="12"/>
                      <a:pt x="3" y="12"/>
                      <a:pt x="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63">
                <a:extLst>
                  <a:ext uri="{FF2B5EF4-FFF2-40B4-BE49-F238E27FC236}">
                    <a16:creationId xmlns:a16="http://schemas.microsoft.com/office/drawing/2014/main" id="{EC6B3A99-E985-194B-8758-CF8838642F72}"/>
                  </a:ext>
                </a:extLst>
              </p:cNvPr>
              <p:cNvSpPr>
                <a:spLocks/>
              </p:cNvSpPr>
              <p:nvPr/>
            </p:nvSpPr>
            <p:spPr bwMode="auto">
              <a:xfrm>
                <a:off x="5775556" y="2677018"/>
                <a:ext cx="123825" cy="38100"/>
              </a:xfrm>
              <a:custGeom>
                <a:avLst/>
                <a:gdLst>
                  <a:gd name="T0" fmla="*/ 32 w 33"/>
                  <a:gd name="T1" fmla="*/ 8 h 10"/>
                  <a:gd name="T2" fmla="*/ 32 w 33"/>
                  <a:gd name="T3" fmla="*/ 6 h 10"/>
                  <a:gd name="T4" fmla="*/ 1 w 33"/>
                  <a:gd name="T5" fmla="*/ 6 h 10"/>
                  <a:gd name="T6" fmla="*/ 0 w 33"/>
                  <a:gd name="T7" fmla="*/ 8 h 10"/>
                  <a:gd name="T8" fmla="*/ 2 w 33"/>
                  <a:gd name="T9" fmla="*/ 9 h 10"/>
                  <a:gd name="T10" fmla="*/ 3 w 33"/>
                  <a:gd name="T11" fmla="*/ 9 h 10"/>
                  <a:gd name="T12" fmla="*/ 30 w 33"/>
                  <a:gd name="T13" fmla="*/ 9 h 10"/>
                  <a:gd name="T14" fmla="*/ 32 w 33"/>
                  <a:gd name="T15" fmla="*/ 8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0">
                    <a:moveTo>
                      <a:pt x="32" y="8"/>
                    </a:moveTo>
                    <a:cubicBezTo>
                      <a:pt x="33" y="8"/>
                      <a:pt x="33" y="6"/>
                      <a:pt x="32" y="6"/>
                    </a:cubicBezTo>
                    <a:cubicBezTo>
                      <a:pt x="23" y="0"/>
                      <a:pt x="10" y="0"/>
                      <a:pt x="1" y="6"/>
                    </a:cubicBezTo>
                    <a:cubicBezTo>
                      <a:pt x="0" y="6"/>
                      <a:pt x="0" y="8"/>
                      <a:pt x="0" y="8"/>
                    </a:cubicBezTo>
                    <a:cubicBezTo>
                      <a:pt x="1" y="9"/>
                      <a:pt x="1" y="9"/>
                      <a:pt x="2" y="9"/>
                    </a:cubicBezTo>
                    <a:cubicBezTo>
                      <a:pt x="2" y="9"/>
                      <a:pt x="3" y="9"/>
                      <a:pt x="3" y="9"/>
                    </a:cubicBezTo>
                    <a:cubicBezTo>
                      <a:pt x="11" y="4"/>
                      <a:pt x="22" y="4"/>
                      <a:pt x="30" y="9"/>
                    </a:cubicBezTo>
                    <a:cubicBezTo>
                      <a:pt x="30" y="10"/>
                      <a:pt x="32" y="9"/>
                      <a:pt x="3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64">
                <a:extLst>
                  <a:ext uri="{FF2B5EF4-FFF2-40B4-BE49-F238E27FC236}">
                    <a16:creationId xmlns:a16="http://schemas.microsoft.com/office/drawing/2014/main" id="{4AD3335B-30C9-1641-9107-AE7F23D147A9}"/>
                  </a:ext>
                </a:extLst>
              </p:cNvPr>
              <p:cNvSpPr>
                <a:spLocks/>
              </p:cNvSpPr>
              <p:nvPr/>
            </p:nvSpPr>
            <p:spPr bwMode="auto">
              <a:xfrm>
                <a:off x="5789843" y="2707181"/>
                <a:ext cx="93663" cy="30163"/>
              </a:xfrm>
              <a:custGeom>
                <a:avLst/>
                <a:gdLst>
                  <a:gd name="T0" fmla="*/ 1 w 25"/>
                  <a:gd name="T1" fmla="*/ 4 h 8"/>
                  <a:gd name="T2" fmla="*/ 1 w 25"/>
                  <a:gd name="T3" fmla="*/ 7 h 8"/>
                  <a:gd name="T4" fmla="*/ 3 w 25"/>
                  <a:gd name="T5" fmla="*/ 8 h 8"/>
                  <a:gd name="T6" fmla="*/ 21 w 25"/>
                  <a:gd name="T7" fmla="*/ 8 h 8"/>
                  <a:gd name="T8" fmla="*/ 22 w 25"/>
                  <a:gd name="T9" fmla="*/ 8 h 8"/>
                  <a:gd name="T10" fmla="*/ 24 w 25"/>
                  <a:gd name="T11" fmla="*/ 7 h 8"/>
                  <a:gd name="T12" fmla="*/ 23 w 25"/>
                  <a:gd name="T13" fmla="*/ 4 h 8"/>
                  <a:gd name="T14" fmla="*/ 1 w 25"/>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8">
                    <a:moveTo>
                      <a:pt x="1" y="4"/>
                    </a:moveTo>
                    <a:cubicBezTo>
                      <a:pt x="0" y="5"/>
                      <a:pt x="0" y="6"/>
                      <a:pt x="1" y="7"/>
                    </a:cubicBezTo>
                    <a:cubicBezTo>
                      <a:pt x="1" y="8"/>
                      <a:pt x="2" y="8"/>
                      <a:pt x="3" y="8"/>
                    </a:cubicBezTo>
                    <a:cubicBezTo>
                      <a:pt x="9" y="4"/>
                      <a:pt x="16" y="4"/>
                      <a:pt x="21" y="8"/>
                    </a:cubicBezTo>
                    <a:cubicBezTo>
                      <a:pt x="21" y="8"/>
                      <a:pt x="22" y="8"/>
                      <a:pt x="22" y="8"/>
                    </a:cubicBezTo>
                    <a:cubicBezTo>
                      <a:pt x="23" y="8"/>
                      <a:pt x="24" y="8"/>
                      <a:pt x="24" y="7"/>
                    </a:cubicBezTo>
                    <a:cubicBezTo>
                      <a:pt x="25" y="6"/>
                      <a:pt x="24" y="5"/>
                      <a:pt x="23" y="4"/>
                    </a:cubicBezTo>
                    <a:cubicBezTo>
                      <a:pt x="17" y="0"/>
                      <a:pt x="8" y="0"/>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66" name="Group 65">
            <a:extLst>
              <a:ext uri="{FF2B5EF4-FFF2-40B4-BE49-F238E27FC236}">
                <a16:creationId xmlns:a16="http://schemas.microsoft.com/office/drawing/2014/main" id="{5B78FC75-E873-3A46-86B9-AAF431E28A6B}"/>
              </a:ext>
            </a:extLst>
          </p:cNvPr>
          <p:cNvGrpSpPr/>
          <p:nvPr/>
        </p:nvGrpSpPr>
        <p:grpSpPr>
          <a:xfrm>
            <a:off x="2234580" y="5213657"/>
            <a:ext cx="360000" cy="360000"/>
            <a:chOff x="6165307" y="3251786"/>
            <a:chExt cx="644567" cy="643182"/>
          </a:xfrm>
        </p:grpSpPr>
        <p:sp>
          <p:nvSpPr>
            <p:cNvPr id="67" name="Rectangle 66">
              <a:extLst>
                <a:ext uri="{FF2B5EF4-FFF2-40B4-BE49-F238E27FC236}">
                  <a16:creationId xmlns:a16="http://schemas.microsoft.com/office/drawing/2014/main" id="{01B4521C-9379-CE42-AE46-28B16A37C703}"/>
                </a:ext>
              </a:extLst>
            </p:cNvPr>
            <p:cNvSpPr/>
            <p:nvPr/>
          </p:nvSpPr>
          <p:spPr>
            <a:xfrm>
              <a:off x="6165307" y="3251786"/>
              <a:ext cx="644567" cy="6431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8" name="Freeform 67">
              <a:extLst>
                <a:ext uri="{FF2B5EF4-FFF2-40B4-BE49-F238E27FC236}">
                  <a16:creationId xmlns:a16="http://schemas.microsoft.com/office/drawing/2014/main" id="{9E688246-00AC-9C46-802D-66DFD302F4A9}"/>
                </a:ext>
              </a:extLst>
            </p:cNvPr>
            <p:cNvSpPr>
              <a:spLocks noEditPoints="1"/>
            </p:cNvSpPr>
            <p:nvPr/>
          </p:nvSpPr>
          <p:spPr bwMode="auto">
            <a:xfrm>
              <a:off x="6307409" y="3387640"/>
              <a:ext cx="360363" cy="371475"/>
            </a:xfrm>
            <a:custGeom>
              <a:avLst/>
              <a:gdLst>
                <a:gd name="T0" fmla="*/ 78 w 96"/>
                <a:gd name="T1" fmla="*/ 60 h 96"/>
                <a:gd name="T2" fmla="*/ 73 w 96"/>
                <a:gd name="T3" fmla="*/ 61 h 96"/>
                <a:gd name="T4" fmla="*/ 59 w 96"/>
                <a:gd name="T5" fmla="*/ 33 h 96"/>
                <a:gd name="T6" fmla="*/ 66 w 96"/>
                <a:gd name="T7" fmla="*/ 18 h 96"/>
                <a:gd name="T8" fmla="*/ 48 w 96"/>
                <a:gd name="T9" fmla="*/ 0 h 96"/>
                <a:gd name="T10" fmla="*/ 30 w 96"/>
                <a:gd name="T11" fmla="*/ 18 h 96"/>
                <a:gd name="T12" fmla="*/ 37 w 96"/>
                <a:gd name="T13" fmla="*/ 33 h 96"/>
                <a:gd name="T14" fmla="*/ 23 w 96"/>
                <a:gd name="T15" fmla="*/ 61 h 96"/>
                <a:gd name="T16" fmla="*/ 18 w 96"/>
                <a:gd name="T17" fmla="*/ 60 h 96"/>
                <a:gd name="T18" fmla="*/ 0 w 96"/>
                <a:gd name="T19" fmla="*/ 78 h 96"/>
                <a:gd name="T20" fmla="*/ 18 w 96"/>
                <a:gd name="T21" fmla="*/ 96 h 96"/>
                <a:gd name="T22" fmla="*/ 36 w 96"/>
                <a:gd name="T23" fmla="*/ 80 h 96"/>
                <a:gd name="T24" fmla="*/ 60 w 96"/>
                <a:gd name="T25" fmla="*/ 80 h 96"/>
                <a:gd name="T26" fmla="*/ 78 w 96"/>
                <a:gd name="T27" fmla="*/ 96 h 96"/>
                <a:gd name="T28" fmla="*/ 96 w 96"/>
                <a:gd name="T29" fmla="*/ 78 h 96"/>
                <a:gd name="T30" fmla="*/ 78 w 96"/>
                <a:gd name="T31" fmla="*/ 60 h 96"/>
                <a:gd name="T32" fmla="*/ 60 w 96"/>
                <a:gd name="T33" fmla="*/ 76 h 96"/>
                <a:gd name="T34" fmla="*/ 36 w 96"/>
                <a:gd name="T35" fmla="*/ 76 h 96"/>
                <a:gd name="T36" fmla="*/ 27 w 96"/>
                <a:gd name="T37" fmla="*/ 62 h 96"/>
                <a:gd name="T38" fmla="*/ 41 w 96"/>
                <a:gd name="T39" fmla="*/ 35 h 96"/>
                <a:gd name="T40" fmla="*/ 48 w 96"/>
                <a:gd name="T41" fmla="*/ 36 h 96"/>
                <a:gd name="T42" fmla="*/ 55 w 96"/>
                <a:gd name="T43" fmla="*/ 35 h 96"/>
                <a:gd name="T44" fmla="*/ 69 w 96"/>
                <a:gd name="T45" fmla="*/ 62 h 96"/>
                <a:gd name="T46" fmla="*/ 60 w 96"/>
                <a:gd name="T47" fmla="*/ 7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78" y="60"/>
                  </a:moveTo>
                  <a:cubicBezTo>
                    <a:pt x="76" y="60"/>
                    <a:pt x="74" y="60"/>
                    <a:pt x="73" y="61"/>
                  </a:cubicBezTo>
                  <a:cubicBezTo>
                    <a:pt x="59" y="33"/>
                    <a:pt x="59" y="33"/>
                    <a:pt x="59" y="33"/>
                  </a:cubicBezTo>
                  <a:cubicBezTo>
                    <a:pt x="63" y="29"/>
                    <a:pt x="66" y="24"/>
                    <a:pt x="66" y="18"/>
                  </a:cubicBezTo>
                  <a:cubicBezTo>
                    <a:pt x="66" y="8"/>
                    <a:pt x="58" y="0"/>
                    <a:pt x="48" y="0"/>
                  </a:cubicBezTo>
                  <a:cubicBezTo>
                    <a:pt x="38" y="0"/>
                    <a:pt x="30" y="8"/>
                    <a:pt x="30" y="18"/>
                  </a:cubicBezTo>
                  <a:cubicBezTo>
                    <a:pt x="30" y="24"/>
                    <a:pt x="33" y="29"/>
                    <a:pt x="37" y="33"/>
                  </a:cubicBezTo>
                  <a:cubicBezTo>
                    <a:pt x="23" y="61"/>
                    <a:pt x="23" y="61"/>
                    <a:pt x="23" y="61"/>
                  </a:cubicBezTo>
                  <a:cubicBezTo>
                    <a:pt x="22" y="60"/>
                    <a:pt x="20" y="60"/>
                    <a:pt x="18" y="60"/>
                  </a:cubicBezTo>
                  <a:cubicBezTo>
                    <a:pt x="8" y="60"/>
                    <a:pt x="0" y="68"/>
                    <a:pt x="0" y="78"/>
                  </a:cubicBezTo>
                  <a:cubicBezTo>
                    <a:pt x="0" y="88"/>
                    <a:pt x="8" y="96"/>
                    <a:pt x="18" y="96"/>
                  </a:cubicBezTo>
                  <a:cubicBezTo>
                    <a:pt x="27" y="96"/>
                    <a:pt x="35" y="89"/>
                    <a:pt x="36" y="80"/>
                  </a:cubicBezTo>
                  <a:cubicBezTo>
                    <a:pt x="60" y="80"/>
                    <a:pt x="60" y="80"/>
                    <a:pt x="60" y="80"/>
                  </a:cubicBezTo>
                  <a:cubicBezTo>
                    <a:pt x="61" y="89"/>
                    <a:pt x="69" y="96"/>
                    <a:pt x="78" y="96"/>
                  </a:cubicBezTo>
                  <a:cubicBezTo>
                    <a:pt x="88" y="96"/>
                    <a:pt x="96" y="88"/>
                    <a:pt x="96" y="78"/>
                  </a:cubicBezTo>
                  <a:cubicBezTo>
                    <a:pt x="96" y="68"/>
                    <a:pt x="88" y="60"/>
                    <a:pt x="78" y="60"/>
                  </a:cubicBezTo>
                  <a:close/>
                  <a:moveTo>
                    <a:pt x="60" y="76"/>
                  </a:moveTo>
                  <a:cubicBezTo>
                    <a:pt x="36" y="76"/>
                    <a:pt x="36" y="76"/>
                    <a:pt x="36" y="76"/>
                  </a:cubicBezTo>
                  <a:cubicBezTo>
                    <a:pt x="35" y="70"/>
                    <a:pt x="32" y="65"/>
                    <a:pt x="27" y="62"/>
                  </a:cubicBezTo>
                  <a:cubicBezTo>
                    <a:pt x="41" y="35"/>
                    <a:pt x="41" y="35"/>
                    <a:pt x="41" y="35"/>
                  </a:cubicBezTo>
                  <a:cubicBezTo>
                    <a:pt x="43" y="35"/>
                    <a:pt x="45" y="36"/>
                    <a:pt x="48" y="36"/>
                  </a:cubicBezTo>
                  <a:cubicBezTo>
                    <a:pt x="50" y="36"/>
                    <a:pt x="53" y="35"/>
                    <a:pt x="55" y="35"/>
                  </a:cubicBezTo>
                  <a:cubicBezTo>
                    <a:pt x="69" y="62"/>
                    <a:pt x="69" y="62"/>
                    <a:pt x="69" y="62"/>
                  </a:cubicBezTo>
                  <a:cubicBezTo>
                    <a:pt x="64" y="65"/>
                    <a:pt x="61" y="70"/>
                    <a:pt x="60"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55401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CBCAC9-C6F5-0647-9F67-F127F0FA5966}"/>
              </a:ext>
            </a:extLst>
          </p:cNvPr>
          <p:cNvPicPr>
            <a:picLocks noChangeAspect="1"/>
          </p:cNvPicPr>
          <p:nvPr/>
        </p:nvPicPr>
        <p:blipFill>
          <a:blip r:embed="rId2"/>
          <a:stretch>
            <a:fillRect/>
          </a:stretch>
        </p:blipFill>
        <p:spPr>
          <a:xfrm>
            <a:off x="7917" y="0"/>
            <a:ext cx="12184083" cy="6858000"/>
          </a:xfrm>
          <a:prstGeom prst="rect">
            <a:avLst/>
          </a:prstGeom>
        </p:spPr>
      </p:pic>
      <p:sp>
        <p:nvSpPr>
          <p:cNvPr id="2" name="Title 1">
            <a:extLst>
              <a:ext uri="{FF2B5EF4-FFF2-40B4-BE49-F238E27FC236}">
                <a16:creationId xmlns:a16="http://schemas.microsoft.com/office/drawing/2014/main" id="{AA1FB853-EA08-984D-B1EE-398E12D04854}"/>
              </a:ext>
            </a:extLst>
          </p:cNvPr>
          <p:cNvSpPr>
            <a:spLocks noGrp="1"/>
          </p:cNvSpPr>
          <p:nvPr>
            <p:ph type="title"/>
          </p:nvPr>
        </p:nvSpPr>
        <p:spPr>
          <a:xfrm>
            <a:off x="713100" y="890652"/>
            <a:ext cx="7350249" cy="1474889"/>
          </a:xfrm>
        </p:spPr>
        <p:txBody>
          <a:bodyPr>
            <a:normAutofit/>
          </a:bodyPr>
          <a:lstStyle/>
          <a:p>
            <a:r>
              <a:rPr lang="en-US" sz="10000" b="1" dirty="0">
                <a:solidFill>
                  <a:schemeClr val="bg1"/>
                </a:solidFill>
              </a:rPr>
              <a:t>THANK YOU!</a:t>
            </a:r>
          </a:p>
        </p:txBody>
      </p:sp>
      <p:sp>
        <p:nvSpPr>
          <p:cNvPr id="5" name="Rectangle 4">
            <a:extLst>
              <a:ext uri="{FF2B5EF4-FFF2-40B4-BE49-F238E27FC236}">
                <a16:creationId xmlns:a16="http://schemas.microsoft.com/office/drawing/2014/main" id="{A7A642C4-22F8-274D-AE5C-BB2055215CCA}"/>
              </a:ext>
            </a:extLst>
          </p:cNvPr>
          <p:cNvSpPr/>
          <p:nvPr/>
        </p:nvSpPr>
        <p:spPr>
          <a:xfrm>
            <a:off x="10663364" y="5453380"/>
            <a:ext cx="1238250" cy="123825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61529B1C-9447-6A4E-B287-9D501B60659E}"/>
              </a:ext>
            </a:extLst>
          </p:cNvPr>
          <p:cNvSpPr>
            <a:spLocks/>
          </p:cNvSpPr>
          <p:nvPr/>
        </p:nvSpPr>
        <p:spPr bwMode="auto">
          <a:xfrm>
            <a:off x="10956363" y="5736322"/>
            <a:ext cx="652253" cy="672366"/>
          </a:xfrm>
          <a:custGeom>
            <a:avLst/>
            <a:gdLst>
              <a:gd name="T0" fmla="*/ 88 w 96"/>
              <a:gd name="T1" fmla="*/ 50 h 96"/>
              <a:gd name="T2" fmla="*/ 81 w 96"/>
              <a:gd name="T3" fmla="*/ 54 h 96"/>
              <a:gd name="T4" fmla="*/ 71 w 96"/>
              <a:gd name="T5" fmla="*/ 49 h 96"/>
              <a:gd name="T6" fmla="*/ 72 w 96"/>
              <a:gd name="T7" fmla="*/ 42 h 96"/>
              <a:gd name="T8" fmla="*/ 68 w 96"/>
              <a:gd name="T9" fmla="*/ 31 h 96"/>
              <a:gd name="T10" fmla="*/ 84 w 96"/>
              <a:gd name="T11" fmla="*/ 15 h 96"/>
              <a:gd name="T12" fmla="*/ 88 w 96"/>
              <a:gd name="T13" fmla="*/ 16 h 96"/>
              <a:gd name="T14" fmla="*/ 96 w 96"/>
              <a:gd name="T15" fmla="*/ 8 h 96"/>
              <a:gd name="T16" fmla="*/ 88 w 96"/>
              <a:gd name="T17" fmla="*/ 0 h 96"/>
              <a:gd name="T18" fmla="*/ 80 w 96"/>
              <a:gd name="T19" fmla="*/ 8 h 96"/>
              <a:gd name="T20" fmla="*/ 81 w 96"/>
              <a:gd name="T21" fmla="*/ 12 h 96"/>
              <a:gd name="T22" fmla="*/ 65 w 96"/>
              <a:gd name="T23" fmla="*/ 28 h 96"/>
              <a:gd name="T24" fmla="*/ 54 w 96"/>
              <a:gd name="T25" fmla="*/ 24 h 96"/>
              <a:gd name="T26" fmla="*/ 38 w 96"/>
              <a:gd name="T27" fmla="*/ 33 h 96"/>
              <a:gd name="T28" fmla="*/ 16 w 96"/>
              <a:gd name="T29" fmla="*/ 23 h 96"/>
              <a:gd name="T30" fmla="*/ 16 w 96"/>
              <a:gd name="T31" fmla="*/ 22 h 96"/>
              <a:gd name="T32" fmla="*/ 8 w 96"/>
              <a:gd name="T33" fmla="*/ 14 h 96"/>
              <a:gd name="T34" fmla="*/ 0 w 96"/>
              <a:gd name="T35" fmla="*/ 22 h 96"/>
              <a:gd name="T36" fmla="*/ 8 w 96"/>
              <a:gd name="T37" fmla="*/ 30 h 96"/>
              <a:gd name="T38" fmla="*/ 14 w 96"/>
              <a:gd name="T39" fmla="*/ 27 h 96"/>
              <a:gd name="T40" fmla="*/ 37 w 96"/>
              <a:gd name="T41" fmla="*/ 37 h 96"/>
              <a:gd name="T42" fmla="*/ 36 w 96"/>
              <a:gd name="T43" fmla="*/ 42 h 96"/>
              <a:gd name="T44" fmla="*/ 40 w 96"/>
              <a:gd name="T45" fmla="*/ 53 h 96"/>
              <a:gd name="T46" fmla="*/ 12 w 96"/>
              <a:gd name="T47" fmla="*/ 81 h 96"/>
              <a:gd name="T48" fmla="*/ 8 w 96"/>
              <a:gd name="T49" fmla="*/ 80 h 96"/>
              <a:gd name="T50" fmla="*/ 0 w 96"/>
              <a:gd name="T51" fmla="*/ 88 h 96"/>
              <a:gd name="T52" fmla="*/ 8 w 96"/>
              <a:gd name="T53" fmla="*/ 96 h 96"/>
              <a:gd name="T54" fmla="*/ 16 w 96"/>
              <a:gd name="T55" fmla="*/ 88 h 96"/>
              <a:gd name="T56" fmla="*/ 15 w 96"/>
              <a:gd name="T57" fmla="*/ 84 h 96"/>
              <a:gd name="T58" fmla="*/ 43 w 96"/>
              <a:gd name="T59" fmla="*/ 56 h 96"/>
              <a:gd name="T60" fmla="*/ 52 w 96"/>
              <a:gd name="T61" fmla="*/ 60 h 96"/>
              <a:gd name="T62" fmla="*/ 52 w 96"/>
              <a:gd name="T63" fmla="*/ 80 h 96"/>
              <a:gd name="T64" fmla="*/ 46 w 96"/>
              <a:gd name="T65" fmla="*/ 88 h 96"/>
              <a:gd name="T66" fmla="*/ 54 w 96"/>
              <a:gd name="T67" fmla="*/ 96 h 96"/>
              <a:gd name="T68" fmla="*/ 62 w 96"/>
              <a:gd name="T69" fmla="*/ 88 h 96"/>
              <a:gd name="T70" fmla="*/ 56 w 96"/>
              <a:gd name="T71" fmla="*/ 80 h 96"/>
              <a:gd name="T72" fmla="*/ 56 w 96"/>
              <a:gd name="T73" fmla="*/ 60 h 96"/>
              <a:gd name="T74" fmla="*/ 69 w 96"/>
              <a:gd name="T75" fmla="*/ 53 h 96"/>
              <a:gd name="T76" fmla="*/ 80 w 96"/>
              <a:gd name="T77" fmla="*/ 57 h 96"/>
              <a:gd name="T78" fmla="*/ 80 w 96"/>
              <a:gd name="T79" fmla="*/ 58 h 96"/>
              <a:gd name="T80" fmla="*/ 88 w 96"/>
              <a:gd name="T81" fmla="*/ 66 h 96"/>
              <a:gd name="T82" fmla="*/ 96 w 96"/>
              <a:gd name="T83" fmla="*/ 58 h 96"/>
              <a:gd name="T84" fmla="*/ 88 w 96"/>
              <a:gd name="T85"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88" y="50"/>
                </a:moveTo>
                <a:cubicBezTo>
                  <a:pt x="85" y="50"/>
                  <a:pt x="83" y="51"/>
                  <a:pt x="81" y="54"/>
                </a:cubicBezTo>
                <a:cubicBezTo>
                  <a:pt x="71" y="49"/>
                  <a:pt x="71" y="49"/>
                  <a:pt x="71" y="49"/>
                </a:cubicBezTo>
                <a:cubicBezTo>
                  <a:pt x="71" y="47"/>
                  <a:pt x="72" y="45"/>
                  <a:pt x="72" y="42"/>
                </a:cubicBezTo>
                <a:cubicBezTo>
                  <a:pt x="72" y="38"/>
                  <a:pt x="71" y="34"/>
                  <a:pt x="68" y="31"/>
                </a:cubicBezTo>
                <a:cubicBezTo>
                  <a:pt x="84" y="15"/>
                  <a:pt x="84" y="15"/>
                  <a:pt x="84" y="15"/>
                </a:cubicBezTo>
                <a:cubicBezTo>
                  <a:pt x="85" y="16"/>
                  <a:pt x="87" y="16"/>
                  <a:pt x="88" y="16"/>
                </a:cubicBezTo>
                <a:cubicBezTo>
                  <a:pt x="92" y="16"/>
                  <a:pt x="96" y="12"/>
                  <a:pt x="96" y="8"/>
                </a:cubicBezTo>
                <a:cubicBezTo>
                  <a:pt x="96" y="4"/>
                  <a:pt x="92" y="0"/>
                  <a:pt x="88" y="0"/>
                </a:cubicBezTo>
                <a:cubicBezTo>
                  <a:pt x="84" y="0"/>
                  <a:pt x="80" y="4"/>
                  <a:pt x="80" y="8"/>
                </a:cubicBezTo>
                <a:cubicBezTo>
                  <a:pt x="80" y="9"/>
                  <a:pt x="80" y="11"/>
                  <a:pt x="81" y="12"/>
                </a:cubicBezTo>
                <a:cubicBezTo>
                  <a:pt x="65" y="28"/>
                  <a:pt x="65" y="28"/>
                  <a:pt x="65" y="28"/>
                </a:cubicBezTo>
                <a:cubicBezTo>
                  <a:pt x="62" y="25"/>
                  <a:pt x="58" y="24"/>
                  <a:pt x="54" y="24"/>
                </a:cubicBezTo>
                <a:cubicBezTo>
                  <a:pt x="47" y="24"/>
                  <a:pt x="41" y="28"/>
                  <a:pt x="38" y="33"/>
                </a:cubicBezTo>
                <a:cubicBezTo>
                  <a:pt x="16" y="23"/>
                  <a:pt x="16" y="23"/>
                  <a:pt x="16" y="23"/>
                </a:cubicBezTo>
                <a:cubicBezTo>
                  <a:pt x="16" y="23"/>
                  <a:pt x="16" y="23"/>
                  <a:pt x="16" y="22"/>
                </a:cubicBezTo>
                <a:cubicBezTo>
                  <a:pt x="16" y="18"/>
                  <a:pt x="12" y="14"/>
                  <a:pt x="8" y="14"/>
                </a:cubicBezTo>
                <a:cubicBezTo>
                  <a:pt x="4" y="14"/>
                  <a:pt x="0" y="18"/>
                  <a:pt x="0" y="22"/>
                </a:cubicBezTo>
                <a:cubicBezTo>
                  <a:pt x="0" y="26"/>
                  <a:pt x="4" y="30"/>
                  <a:pt x="8" y="30"/>
                </a:cubicBezTo>
                <a:cubicBezTo>
                  <a:pt x="10" y="30"/>
                  <a:pt x="13" y="29"/>
                  <a:pt x="14" y="27"/>
                </a:cubicBezTo>
                <a:cubicBezTo>
                  <a:pt x="37" y="37"/>
                  <a:pt x="37" y="37"/>
                  <a:pt x="37" y="37"/>
                </a:cubicBezTo>
                <a:cubicBezTo>
                  <a:pt x="36" y="38"/>
                  <a:pt x="36" y="40"/>
                  <a:pt x="36" y="42"/>
                </a:cubicBezTo>
                <a:cubicBezTo>
                  <a:pt x="36" y="46"/>
                  <a:pt x="37" y="50"/>
                  <a:pt x="40" y="53"/>
                </a:cubicBezTo>
                <a:cubicBezTo>
                  <a:pt x="12" y="81"/>
                  <a:pt x="12" y="81"/>
                  <a:pt x="12" y="81"/>
                </a:cubicBezTo>
                <a:cubicBezTo>
                  <a:pt x="11" y="80"/>
                  <a:pt x="9" y="80"/>
                  <a:pt x="8" y="80"/>
                </a:cubicBezTo>
                <a:cubicBezTo>
                  <a:pt x="4" y="80"/>
                  <a:pt x="0" y="84"/>
                  <a:pt x="0" y="88"/>
                </a:cubicBezTo>
                <a:cubicBezTo>
                  <a:pt x="0" y="92"/>
                  <a:pt x="4" y="96"/>
                  <a:pt x="8" y="96"/>
                </a:cubicBezTo>
                <a:cubicBezTo>
                  <a:pt x="12" y="96"/>
                  <a:pt x="16" y="92"/>
                  <a:pt x="16" y="88"/>
                </a:cubicBezTo>
                <a:cubicBezTo>
                  <a:pt x="16" y="87"/>
                  <a:pt x="16" y="85"/>
                  <a:pt x="15" y="84"/>
                </a:cubicBezTo>
                <a:cubicBezTo>
                  <a:pt x="43" y="56"/>
                  <a:pt x="43" y="56"/>
                  <a:pt x="43" y="56"/>
                </a:cubicBezTo>
                <a:cubicBezTo>
                  <a:pt x="45" y="58"/>
                  <a:pt x="49" y="59"/>
                  <a:pt x="52" y="60"/>
                </a:cubicBezTo>
                <a:cubicBezTo>
                  <a:pt x="52" y="80"/>
                  <a:pt x="52" y="80"/>
                  <a:pt x="52" y="80"/>
                </a:cubicBezTo>
                <a:cubicBezTo>
                  <a:pt x="49" y="81"/>
                  <a:pt x="46" y="84"/>
                  <a:pt x="46" y="88"/>
                </a:cubicBezTo>
                <a:cubicBezTo>
                  <a:pt x="46" y="92"/>
                  <a:pt x="50" y="96"/>
                  <a:pt x="54" y="96"/>
                </a:cubicBezTo>
                <a:cubicBezTo>
                  <a:pt x="58" y="96"/>
                  <a:pt x="62" y="92"/>
                  <a:pt x="62" y="88"/>
                </a:cubicBezTo>
                <a:cubicBezTo>
                  <a:pt x="62" y="84"/>
                  <a:pt x="59" y="81"/>
                  <a:pt x="56" y="80"/>
                </a:cubicBezTo>
                <a:cubicBezTo>
                  <a:pt x="56" y="60"/>
                  <a:pt x="56" y="60"/>
                  <a:pt x="56" y="60"/>
                </a:cubicBezTo>
                <a:cubicBezTo>
                  <a:pt x="61" y="59"/>
                  <a:pt x="66" y="57"/>
                  <a:pt x="69" y="53"/>
                </a:cubicBezTo>
                <a:cubicBezTo>
                  <a:pt x="80" y="57"/>
                  <a:pt x="80" y="57"/>
                  <a:pt x="80" y="57"/>
                </a:cubicBezTo>
                <a:cubicBezTo>
                  <a:pt x="80" y="58"/>
                  <a:pt x="80" y="58"/>
                  <a:pt x="80" y="58"/>
                </a:cubicBezTo>
                <a:cubicBezTo>
                  <a:pt x="80" y="62"/>
                  <a:pt x="84" y="66"/>
                  <a:pt x="88" y="66"/>
                </a:cubicBezTo>
                <a:cubicBezTo>
                  <a:pt x="92" y="66"/>
                  <a:pt x="96" y="62"/>
                  <a:pt x="96" y="58"/>
                </a:cubicBezTo>
                <a:cubicBezTo>
                  <a:pt x="96" y="54"/>
                  <a:pt x="92" y="50"/>
                  <a:pt x="88" y="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Rectangle 6">
            <a:extLst>
              <a:ext uri="{FF2B5EF4-FFF2-40B4-BE49-F238E27FC236}">
                <a16:creationId xmlns:a16="http://schemas.microsoft.com/office/drawing/2014/main" id="{0C733FED-835F-E94A-9E7F-63BD2D6B17AE}"/>
              </a:ext>
            </a:extLst>
          </p:cNvPr>
          <p:cNvSpPr/>
          <p:nvPr/>
        </p:nvSpPr>
        <p:spPr>
          <a:xfrm>
            <a:off x="8940691" y="5453380"/>
            <a:ext cx="1238250" cy="123825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7F83A55A-1248-BB45-89DC-915B16B78CDB}"/>
              </a:ext>
            </a:extLst>
          </p:cNvPr>
          <p:cNvSpPr>
            <a:spLocks/>
          </p:cNvSpPr>
          <p:nvPr/>
        </p:nvSpPr>
        <p:spPr bwMode="auto">
          <a:xfrm>
            <a:off x="9233690" y="5736322"/>
            <a:ext cx="652253" cy="672366"/>
          </a:xfrm>
          <a:custGeom>
            <a:avLst/>
            <a:gdLst>
              <a:gd name="T0" fmla="*/ 86 w 96"/>
              <a:gd name="T1" fmla="*/ 72 h 96"/>
              <a:gd name="T2" fmla="*/ 60 w 96"/>
              <a:gd name="T3" fmla="*/ 48 h 96"/>
              <a:gd name="T4" fmla="*/ 50 w 96"/>
              <a:gd name="T5" fmla="*/ 48 h 96"/>
              <a:gd name="T6" fmla="*/ 50 w 96"/>
              <a:gd name="T7" fmla="*/ 24 h 96"/>
              <a:gd name="T8" fmla="*/ 60 w 96"/>
              <a:gd name="T9" fmla="*/ 12 h 96"/>
              <a:gd name="T10" fmla="*/ 48 w 96"/>
              <a:gd name="T11" fmla="*/ 0 h 96"/>
              <a:gd name="T12" fmla="*/ 36 w 96"/>
              <a:gd name="T13" fmla="*/ 12 h 96"/>
              <a:gd name="T14" fmla="*/ 46 w 96"/>
              <a:gd name="T15" fmla="*/ 24 h 96"/>
              <a:gd name="T16" fmla="*/ 46 w 96"/>
              <a:gd name="T17" fmla="*/ 48 h 96"/>
              <a:gd name="T18" fmla="*/ 36 w 96"/>
              <a:gd name="T19" fmla="*/ 48 h 96"/>
              <a:gd name="T20" fmla="*/ 10 w 96"/>
              <a:gd name="T21" fmla="*/ 72 h 96"/>
              <a:gd name="T22" fmla="*/ 0 w 96"/>
              <a:gd name="T23" fmla="*/ 84 h 96"/>
              <a:gd name="T24" fmla="*/ 12 w 96"/>
              <a:gd name="T25" fmla="*/ 96 h 96"/>
              <a:gd name="T26" fmla="*/ 24 w 96"/>
              <a:gd name="T27" fmla="*/ 84 h 96"/>
              <a:gd name="T28" fmla="*/ 14 w 96"/>
              <a:gd name="T29" fmla="*/ 72 h 96"/>
              <a:gd name="T30" fmla="*/ 36 w 96"/>
              <a:gd name="T31" fmla="*/ 52 h 96"/>
              <a:gd name="T32" fmla="*/ 46 w 96"/>
              <a:gd name="T33" fmla="*/ 52 h 96"/>
              <a:gd name="T34" fmla="*/ 46 w 96"/>
              <a:gd name="T35" fmla="*/ 72 h 96"/>
              <a:gd name="T36" fmla="*/ 36 w 96"/>
              <a:gd name="T37" fmla="*/ 84 h 96"/>
              <a:gd name="T38" fmla="*/ 48 w 96"/>
              <a:gd name="T39" fmla="*/ 96 h 96"/>
              <a:gd name="T40" fmla="*/ 60 w 96"/>
              <a:gd name="T41" fmla="*/ 84 h 96"/>
              <a:gd name="T42" fmla="*/ 50 w 96"/>
              <a:gd name="T43" fmla="*/ 72 h 96"/>
              <a:gd name="T44" fmla="*/ 50 w 96"/>
              <a:gd name="T45" fmla="*/ 52 h 96"/>
              <a:gd name="T46" fmla="*/ 60 w 96"/>
              <a:gd name="T47" fmla="*/ 52 h 96"/>
              <a:gd name="T48" fmla="*/ 82 w 96"/>
              <a:gd name="T49" fmla="*/ 72 h 96"/>
              <a:gd name="T50" fmla="*/ 72 w 96"/>
              <a:gd name="T51" fmla="*/ 84 h 96"/>
              <a:gd name="T52" fmla="*/ 84 w 96"/>
              <a:gd name="T53" fmla="*/ 96 h 96"/>
              <a:gd name="T54" fmla="*/ 96 w 96"/>
              <a:gd name="T55" fmla="*/ 84 h 96"/>
              <a:gd name="T56" fmla="*/ 86 w 96"/>
              <a:gd name="T5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96">
                <a:moveTo>
                  <a:pt x="86" y="72"/>
                </a:moveTo>
                <a:cubicBezTo>
                  <a:pt x="85" y="59"/>
                  <a:pt x="74" y="48"/>
                  <a:pt x="60" y="48"/>
                </a:cubicBezTo>
                <a:cubicBezTo>
                  <a:pt x="50" y="48"/>
                  <a:pt x="50" y="48"/>
                  <a:pt x="50" y="48"/>
                </a:cubicBezTo>
                <a:cubicBezTo>
                  <a:pt x="50" y="24"/>
                  <a:pt x="50" y="24"/>
                  <a:pt x="50" y="24"/>
                </a:cubicBezTo>
                <a:cubicBezTo>
                  <a:pt x="56" y="23"/>
                  <a:pt x="60" y="18"/>
                  <a:pt x="60" y="12"/>
                </a:cubicBezTo>
                <a:cubicBezTo>
                  <a:pt x="60" y="5"/>
                  <a:pt x="55" y="0"/>
                  <a:pt x="48" y="0"/>
                </a:cubicBezTo>
                <a:cubicBezTo>
                  <a:pt x="41" y="0"/>
                  <a:pt x="36" y="5"/>
                  <a:pt x="36" y="12"/>
                </a:cubicBezTo>
                <a:cubicBezTo>
                  <a:pt x="36" y="18"/>
                  <a:pt x="40" y="23"/>
                  <a:pt x="46" y="24"/>
                </a:cubicBezTo>
                <a:cubicBezTo>
                  <a:pt x="46" y="48"/>
                  <a:pt x="46" y="48"/>
                  <a:pt x="46" y="48"/>
                </a:cubicBezTo>
                <a:cubicBezTo>
                  <a:pt x="36" y="48"/>
                  <a:pt x="36" y="48"/>
                  <a:pt x="36" y="48"/>
                </a:cubicBezTo>
                <a:cubicBezTo>
                  <a:pt x="22" y="48"/>
                  <a:pt x="11" y="59"/>
                  <a:pt x="10" y="72"/>
                </a:cubicBezTo>
                <a:cubicBezTo>
                  <a:pt x="4" y="73"/>
                  <a:pt x="0" y="78"/>
                  <a:pt x="0" y="84"/>
                </a:cubicBezTo>
                <a:cubicBezTo>
                  <a:pt x="0" y="91"/>
                  <a:pt x="5" y="96"/>
                  <a:pt x="12" y="96"/>
                </a:cubicBezTo>
                <a:cubicBezTo>
                  <a:pt x="19" y="96"/>
                  <a:pt x="24" y="91"/>
                  <a:pt x="24" y="84"/>
                </a:cubicBezTo>
                <a:cubicBezTo>
                  <a:pt x="24" y="78"/>
                  <a:pt x="20" y="73"/>
                  <a:pt x="14" y="72"/>
                </a:cubicBezTo>
                <a:cubicBezTo>
                  <a:pt x="15" y="61"/>
                  <a:pt x="24" y="52"/>
                  <a:pt x="36" y="52"/>
                </a:cubicBezTo>
                <a:cubicBezTo>
                  <a:pt x="46" y="52"/>
                  <a:pt x="46" y="52"/>
                  <a:pt x="46" y="52"/>
                </a:cubicBezTo>
                <a:cubicBezTo>
                  <a:pt x="46" y="72"/>
                  <a:pt x="46" y="72"/>
                  <a:pt x="46" y="72"/>
                </a:cubicBezTo>
                <a:cubicBezTo>
                  <a:pt x="40" y="73"/>
                  <a:pt x="36" y="78"/>
                  <a:pt x="36" y="84"/>
                </a:cubicBezTo>
                <a:cubicBezTo>
                  <a:pt x="36" y="91"/>
                  <a:pt x="41" y="96"/>
                  <a:pt x="48" y="96"/>
                </a:cubicBezTo>
                <a:cubicBezTo>
                  <a:pt x="55" y="96"/>
                  <a:pt x="60" y="91"/>
                  <a:pt x="60" y="84"/>
                </a:cubicBezTo>
                <a:cubicBezTo>
                  <a:pt x="60" y="78"/>
                  <a:pt x="56" y="73"/>
                  <a:pt x="50" y="72"/>
                </a:cubicBezTo>
                <a:cubicBezTo>
                  <a:pt x="50" y="52"/>
                  <a:pt x="50" y="52"/>
                  <a:pt x="50" y="52"/>
                </a:cubicBezTo>
                <a:cubicBezTo>
                  <a:pt x="60" y="52"/>
                  <a:pt x="60" y="52"/>
                  <a:pt x="60" y="52"/>
                </a:cubicBezTo>
                <a:cubicBezTo>
                  <a:pt x="72" y="52"/>
                  <a:pt x="81" y="61"/>
                  <a:pt x="82" y="72"/>
                </a:cubicBezTo>
                <a:cubicBezTo>
                  <a:pt x="76" y="73"/>
                  <a:pt x="72" y="78"/>
                  <a:pt x="72" y="84"/>
                </a:cubicBezTo>
                <a:cubicBezTo>
                  <a:pt x="72" y="91"/>
                  <a:pt x="77" y="96"/>
                  <a:pt x="84" y="96"/>
                </a:cubicBezTo>
                <a:cubicBezTo>
                  <a:pt x="91" y="96"/>
                  <a:pt x="96" y="91"/>
                  <a:pt x="96" y="84"/>
                </a:cubicBezTo>
                <a:cubicBezTo>
                  <a:pt x="96" y="78"/>
                  <a:pt x="92" y="73"/>
                  <a:pt x="86" y="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cxnSp>
        <p:nvCxnSpPr>
          <p:cNvPr id="9" name="Straight Connector 8">
            <a:extLst>
              <a:ext uri="{FF2B5EF4-FFF2-40B4-BE49-F238E27FC236}">
                <a16:creationId xmlns:a16="http://schemas.microsoft.com/office/drawing/2014/main" id="{46CB4001-2543-214B-9C71-DC5EFDDE6D4F}"/>
              </a:ext>
            </a:extLst>
          </p:cNvPr>
          <p:cNvCxnSpPr>
            <a:cxnSpLocks/>
          </p:cNvCxnSpPr>
          <p:nvPr/>
        </p:nvCxnSpPr>
        <p:spPr>
          <a:xfrm>
            <a:off x="1010085" y="2538634"/>
            <a:ext cx="5968304" cy="0"/>
          </a:xfrm>
          <a:prstGeom prst="line">
            <a:avLst/>
          </a:prstGeom>
          <a:ln w="952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81BE0F-4EE9-7A47-8726-6DCE2B1A6853}"/>
              </a:ext>
            </a:extLst>
          </p:cNvPr>
          <p:cNvCxnSpPr>
            <a:cxnSpLocks/>
          </p:cNvCxnSpPr>
          <p:nvPr/>
        </p:nvCxnSpPr>
        <p:spPr>
          <a:xfrm>
            <a:off x="8940691" y="5267982"/>
            <a:ext cx="3115300" cy="0"/>
          </a:xfrm>
          <a:prstGeom prst="line">
            <a:avLst/>
          </a:prstGeom>
          <a:ln w="952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DF14622-9998-7C4F-BE3C-26EA212FDA67}"/>
              </a:ext>
            </a:extLst>
          </p:cNvPr>
          <p:cNvCxnSpPr>
            <a:cxnSpLocks/>
          </p:cNvCxnSpPr>
          <p:nvPr/>
        </p:nvCxnSpPr>
        <p:spPr>
          <a:xfrm>
            <a:off x="8940691" y="5032450"/>
            <a:ext cx="2368115" cy="0"/>
          </a:xfrm>
          <a:prstGeom prst="line">
            <a:avLst/>
          </a:prstGeom>
          <a:ln w="9525">
            <a:solidFill>
              <a:schemeClr val="bg1"/>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147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55">
            <a:extLst>
              <a:ext uri="{FF2B5EF4-FFF2-40B4-BE49-F238E27FC236}">
                <a16:creationId xmlns:a16="http://schemas.microsoft.com/office/drawing/2014/main" id="{A7ED9A90-5ACE-0B41-A761-A05461C3FD0A}"/>
              </a:ext>
            </a:extLst>
          </p:cNvPr>
          <p:cNvSpPr/>
          <p:nvPr/>
        </p:nvSpPr>
        <p:spPr>
          <a:xfrm>
            <a:off x="275" y="-1"/>
            <a:ext cx="2828658" cy="6814185"/>
          </a:xfrm>
          <a:custGeom>
            <a:avLst/>
            <a:gdLst>
              <a:gd name="connsiteX0" fmla="*/ 0 w 5199197"/>
              <a:gd name="connsiteY0" fmla="*/ 0 h 5898570"/>
              <a:gd name="connsiteX1" fmla="*/ 5140257 w 5199197"/>
              <a:gd name="connsiteY1" fmla="*/ 0 h 5898570"/>
              <a:gd name="connsiteX2" fmla="*/ 5157752 w 5199197"/>
              <a:gd name="connsiteY2" fmla="*/ 63195 h 5898570"/>
              <a:gd name="connsiteX3" fmla="*/ 4107543 w 5199197"/>
              <a:gd name="connsiteY3" fmla="*/ 3367314 h 5898570"/>
              <a:gd name="connsiteX4" fmla="*/ 304800 w 5199197"/>
              <a:gd name="connsiteY4" fmla="*/ 5646057 h 5898570"/>
              <a:gd name="connsiteX5" fmla="*/ 134870 w 5199197"/>
              <a:gd name="connsiteY5" fmla="*/ 5774070 h 5898570"/>
              <a:gd name="connsiteX6" fmla="*/ 0 w 5199197"/>
              <a:gd name="connsiteY6" fmla="*/ 5898570 h 5898570"/>
              <a:gd name="connsiteX7" fmla="*/ 0 w 5199197"/>
              <a:gd name="connsiteY7" fmla="*/ 0 h 589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9197" h="5898570">
                <a:moveTo>
                  <a:pt x="0" y="0"/>
                </a:moveTo>
                <a:lnTo>
                  <a:pt x="5140257" y="0"/>
                </a:lnTo>
                <a:lnTo>
                  <a:pt x="5157752" y="63195"/>
                </a:lnTo>
                <a:cubicBezTo>
                  <a:pt x="5370608" y="978523"/>
                  <a:pt x="4724703" y="2541814"/>
                  <a:pt x="4107543" y="3367314"/>
                </a:cubicBezTo>
                <a:cubicBezTo>
                  <a:pt x="3347962" y="4383314"/>
                  <a:pt x="1228876" y="5034038"/>
                  <a:pt x="304800" y="5646057"/>
                </a:cubicBezTo>
                <a:cubicBezTo>
                  <a:pt x="247045" y="5684308"/>
                  <a:pt x="190387" y="5727313"/>
                  <a:pt x="134870" y="5774070"/>
                </a:cubicBezTo>
                <a:lnTo>
                  <a:pt x="0" y="5898570"/>
                </a:lnTo>
                <a:lnTo>
                  <a:pt x="0" y="0"/>
                </a:lnTo>
                <a:close/>
              </a:path>
            </a:pathLst>
          </a:custGeom>
          <a:gradFill>
            <a:gsLst>
              <a:gs pos="50000">
                <a:schemeClr val="accent1">
                  <a:lumMod val="60000"/>
                  <a:lumOff val="40000"/>
                  <a:alpha val="0"/>
                </a:schemeClr>
              </a:gs>
              <a:gs pos="0">
                <a:srgbClr val="002060">
                  <a:alpha val="35000"/>
                </a:srgbClr>
              </a:gs>
              <a:gs pos="100000">
                <a:schemeClr val="accent1">
                  <a:lumMod val="20000"/>
                  <a:lumOff val="8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5E9E3CBD-9286-E444-9294-57755968C799}"/>
              </a:ext>
            </a:extLst>
          </p:cNvPr>
          <p:cNvSpPr/>
          <p:nvPr/>
        </p:nvSpPr>
        <p:spPr>
          <a:xfrm>
            <a:off x="0" y="2188653"/>
            <a:ext cx="12192000" cy="4747797"/>
          </a:xfrm>
          <a:prstGeom prst="roundRect">
            <a:avLst>
              <a:gd name="adj" fmla="val 0"/>
            </a:avLst>
          </a:prstGeom>
          <a:solidFill>
            <a:schemeClr val="accent1">
              <a:lumMod val="60000"/>
              <a:lumOff val="4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F9EE56-A2CF-0047-A794-DB9E44EF8FA7}"/>
              </a:ext>
            </a:extLst>
          </p:cNvPr>
          <p:cNvSpPr>
            <a:spLocks noGrp="1"/>
          </p:cNvSpPr>
          <p:nvPr>
            <p:ph type="title"/>
          </p:nvPr>
        </p:nvSpPr>
        <p:spPr>
          <a:xfrm>
            <a:off x="838200" y="115745"/>
            <a:ext cx="10515600" cy="918612"/>
          </a:xfrm>
          <a:noFill/>
        </p:spPr>
        <p:txBody>
          <a:bodyPr>
            <a:normAutofit/>
          </a:bodyPr>
          <a:lstStyle/>
          <a:p>
            <a:pPr algn="ctr"/>
            <a:r>
              <a:rPr lang="en-US" sz="4800" b="1" u="sng" dirty="0"/>
              <a:t>Problem Statement</a:t>
            </a:r>
          </a:p>
        </p:txBody>
      </p:sp>
      <p:sp>
        <p:nvSpPr>
          <p:cNvPr id="5" name="Rounded Rectangle 4">
            <a:extLst>
              <a:ext uri="{FF2B5EF4-FFF2-40B4-BE49-F238E27FC236}">
                <a16:creationId xmlns:a16="http://schemas.microsoft.com/office/drawing/2014/main" id="{F9338557-461E-914A-8E03-1127C543934C}"/>
              </a:ext>
            </a:extLst>
          </p:cNvPr>
          <p:cNvSpPr/>
          <p:nvPr/>
        </p:nvSpPr>
        <p:spPr>
          <a:xfrm>
            <a:off x="0" y="4295930"/>
            <a:ext cx="12191999" cy="2562070"/>
          </a:xfrm>
          <a:prstGeom prst="roundRect">
            <a:avLst>
              <a:gd name="adj" fmla="val 0"/>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090E2399-F1CA-E549-BE2D-379AB4345DD4}"/>
              </a:ext>
            </a:extLst>
          </p:cNvPr>
          <p:cNvPicPr>
            <a:picLocks noChangeAspect="1"/>
          </p:cNvPicPr>
          <p:nvPr/>
        </p:nvPicPr>
        <p:blipFill rotWithShape="1">
          <a:blip r:embed="rId2"/>
          <a:srcRect l="5164" t="3976" r="4950" b="3058"/>
          <a:stretch/>
        </p:blipFill>
        <p:spPr>
          <a:xfrm>
            <a:off x="580422" y="4491498"/>
            <a:ext cx="4207592" cy="2194685"/>
          </a:xfrm>
          <a:prstGeom prst="rect">
            <a:avLst/>
          </a:prstGeom>
          <a:ln>
            <a:solidFill>
              <a:schemeClr val="bg1"/>
            </a:solidFill>
          </a:ln>
        </p:spPr>
      </p:pic>
      <p:sp>
        <p:nvSpPr>
          <p:cNvPr id="7" name="Rectangle: Rounded Corners 92">
            <a:extLst>
              <a:ext uri="{FF2B5EF4-FFF2-40B4-BE49-F238E27FC236}">
                <a16:creationId xmlns:a16="http://schemas.microsoft.com/office/drawing/2014/main" id="{450AFA9F-2FC5-6E49-98CC-3878BE9CDFF2}"/>
              </a:ext>
            </a:extLst>
          </p:cNvPr>
          <p:cNvSpPr/>
          <p:nvPr/>
        </p:nvSpPr>
        <p:spPr>
          <a:xfrm>
            <a:off x="3054351" y="2978150"/>
            <a:ext cx="7962900" cy="901700"/>
          </a:xfrm>
          <a:prstGeom prst="roundRect">
            <a:avLst>
              <a:gd name="adj" fmla="val 50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52">
            <a:extLst>
              <a:ext uri="{FF2B5EF4-FFF2-40B4-BE49-F238E27FC236}">
                <a16:creationId xmlns:a16="http://schemas.microsoft.com/office/drawing/2014/main" id="{FCFA156D-257E-E14B-9647-419FB8723F3C}"/>
              </a:ext>
            </a:extLst>
          </p:cNvPr>
          <p:cNvSpPr/>
          <p:nvPr/>
        </p:nvSpPr>
        <p:spPr>
          <a:xfrm>
            <a:off x="2091547" y="1482931"/>
            <a:ext cx="7962900" cy="90170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87795AFB-CB24-ED4B-A237-958ECAA16110}"/>
              </a:ext>
            </a:extLst>
          </p:cNvPr>
          <p:cNvSpPr/>
          <p:nvPr/>
        </p:nvSpPr>
        <p:spPr>
          <a:xfrm>
            <a:off x="1734042" y="1279731"/>
            <a:ext cx="1438910" cy="1308100"/>
          </a:xfrm>
          <a:prstGeom prst="ellipse">
            <a:avLst/>
          </a:prstGeom>
          <a:ln w="3810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spcBef>
                <a:spcPts val="1000"/>
              </a:spcBef>
              <a:defRPr/>
            </a:pPr>
            <a:r>
              <a:rPr lang="en-US" sz="2400" b="1" dirty="0">
                <a:solidFill>
                  <a:prstClr val="white"/>
                </a:solidFill>
                <a:latin typeface="Segoe UI" panose="020B0502040204020203" pitchFamily="34" charset="0"/>
                <a:cs typeface="Segoe UI" panose="020B0502040204020203" pitchFamily="34" charset="0"/>
              </a:rPr>
              <a:t>01</a:t>
            </a:r>
          </a:p>
        </p:txBody>
      </p:sp>
      <p:sp>
        <p:nvSpPr>
          <p:cNvPr id="10" name="Oval 9">
            <a:extLst>
              <a:ext uri="{FF2B5EF4-FFF2-40B4-BE49-F238E27FC236}">
                <a16:creationId xmlns:a16="http://schemas.microsoft.com/office/drawing/2014/main" id="{332A3556-B256-B243-9780-8AE54E9124EA}"/>
              </a:ext>
            </a:extLst>
          </p:cNvPr>
          <p:cNvSpPr/>
          <p:nvPr/>
        </p:nvSpPr>
        <p:spPr>
          <a:xfrm>
            <a:off x="2753996" y="2774950"/>
            <a:ext cx="1438910" cy="1308100"/>
          </a:xfrm>
          <a:prstGeom prst="ellipse">
            <a:avLst/>
          </a:prstGeom>
          <a:solidFill>
            <a:schemeClr val="tx2">
              <a:lumMod val="60000"/>
              <a:lumOff val="40000"/>
            </a:schemeClr>
          </a:solidFill>
          <a:ln w="3810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prstClr val="white"/>
                </a:solidFill>
                <a:latin typeface="Segoe UI" panose="020B0502040204020203" pitchFamily="34" charset="0"/>
                <a:cs typeface="Segoe UI" panose="020B0502040204020203" pitchFamily="34" charset="0"/>
              </a:rPr>
              <a:t>02</a:t>
            </a:r>
            <a:endParaRPr lang="en-US" sz="2400" dirty="0"/>
          </a:p>
        </p:txBody>
      </p:sp>
      <p:sp>
        <p:nvSpPr>
          <p:cNvPr id="11" name="TextBox 47">
            <a:extLst>
              <a:ext uri="{FF2B5EF4-FFF2-40B4-BE49-F238E27FC236}">
                <a16:creationId xmlns:a16="http://schemas.microsoft.com/office/drawing/2014/main" id="{8ABED1BE-2BE2-B24E-A43E-35517A0B5053}"/>
              </a:ext>
            </a:extLst>
          </p:cNvPr>
          <p:cNvSpPr txBox="1"/>
          <p:nvPr/>
        </p:nvSpPr>
        <p:spPr>
          <a:xfrm>
            <a:off x="3253889" y="1529044"/>
            <a:ext cx="6776557" cy="83099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Building a Blockchain for Indian Government using PAN Card number of both the parties in the transaction to track and make the transaction more secure.</a:t>
            </a:r>
          </a:p>
        </p:txBody>
      </p:sp>
      <p:sp>
        <p:nvSpPr>
          <p:cNvPr id="12" name="TextBox 47">
            <a:extLst>
              <a:ext uri="{FF2B5EF4-FFF2-40B4-BE49-F238E27FC236}">
                <a16:creationId xmlns:a16="http://schemas.microsoft.com/office/drawing/2014/main" id="{86762FE1-5FFF-5F4B-90E5-467C21179960}"/>
              </a:ext>
            </a:extLst>
          </p:cNvPr>
          <p:cNvSpPr txBox="1"/>
          <p:nvPr/>
        </p:nvSpPr>
        <p:spPr>
          <a:xfrm>
            <a:off x="4274301" y="3157591"/>
            <a:ext cx="6662873" cy="55399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Indian government wants to come up with a new cryptocurrency (Indian coins)</a:t>
            </a:r>
          </a:p>
        </p:txBody>
      </p:sp>
      <p:sp>
        <p:nvSpPr>
          <p:cNvPr id="14" name="Rounded Rectangle 13">
            <a:extLst>
              <a:ext uri="{FF2B5EF4-FFF2-40B4-BE49-F238E27FC236}">
                <a16:creationId xmlns:a16="http://schemas.microsoft.com/office/drawing/2014/main" id="{B8CFDF44-A31D-4C42-996D-C4FDE563FDFB}"/>
              </a:ext>
            </a:extLst>
          </p:cNvPr>
          <p:cNvSpPr/>
          <p:nvPr/>
        </p:nvSpPr>
        <p:spPr>
          <a:xfrm>
            <a:off x="7529218" y="5375945"/>
            <a:ext cx="1353374" cy="406329"/>
          </a:xfrm>
          <a:prstGeom prst="roundRect">
            <a:avLst>
              <a:gd name="adj" fmla="val 50000"/>
            </a:avLst>
          </a:prstGeom>
          <a:solidFill>
            <a:srgbClr val="FF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88A3BE5-6035-804E-8CC1-388C84A2DFEC}"/>
              </a:ext>
            </a:extLst>
          </p:cNvPr>
          <p:cNvSpPr txBox="1"/>
          <p:nvPr/>
        </p:nvSpPr>
        <p:spPr>
          <a:xfrm>
            <a:off x="7678569" y="5435762"/>
            <a:ext cx="1054672" cy="307777"/>
          </a:xfrm>
          <a:prstGeom prst="rect">
            <a:avLst/>
          </a:prstGeom>
          <a:noFill/>
          <a:ln w="6350">
            <a:noFill/>
            <a:prstDash val="dash"/>
          </a:ln>
        </p:spPr>
        <p:txBody>
          <a:bodyPr wrap="square" lIns="0" tIns="0" rIns="0" bIns="0" rtlCol="0">
            <a:spAutoFit/>
          </a:bodyPr>
          <a:lstStyle/>
          <a:p>
            <a:pPr algn="ctr"/>
            <a:r>
              <a:rPr lang="en-US" sz="2000" b="1" spc="150" dirty="0">
                <a:latin typeface="Segoe UI Light" panose="020B0502040204020203" pitchFamily="34" charset="0"/>
                <a:cs typeface="Segoe UI Light" panose="020B0502040204020203" pitchFamily="34" charset="0"/>
              </a:rPr>
              <a:t>A</a:t>
            </a:r>
          </a:p>
        </p:txBody>
      </p:sp>
      <p:grpSp>
        <p:nvGrpSpPr>
          <p:cNvPr id="16" name="Group 15">
            <a:extLst>
              <a:ext uri="{FF2B5EF4-FFF2-40B4-BE49-F238E27FC236}">
                <a16:creationId xmlns:a16="http://schemas.microsoft.com/office/drawing/2014/main" id="{50228509-C0CF-BF40-86B3-B21973DD615B}"/>
              </a:ext>
            </a:extLst>
          </p:cNvPr>
          <p:cNvGrpSpPr/>
          <p:nvPr/>
        </p:nvGrpSpPr>
        <p:grpSpPr>
          <a:xfrm>
            <a:off x="7564715" y="6055075"/>
            <a:ext cx="1282380" cy="630425"/>
            <a:chOff x="2177100" y="4005386"/>
            <a:chExt cx="1282380" cy="630425"/>
          </a:xfrm>
        </p:grpSpPr>
        <p:sp>
          <p:nvSpPr>
            <p:cNvPr id="17" name="Rectangle 16">
              <a:extLst>
                <a:ext uri="{FF2B5EF4-FFF2-40B4-BE49-F238E27FC236}">
                  <a16:creationId xmlns:a16="http://schemas.microsoft.com/office/drawing/2014/main" id="{8F29843E-D338-BB4F-9F32-7E0C290C0419}"/>
                </a:ext>
              </a:extLst>
            </p:cNvPr>
            <p:cNvSpPr/>
            <p:nvPr/>
          </p:nvSpPr>
          <p:spPr>
            <a:xfrm>
              <a:off x="2177100" y="4005386"/>
              <a:ext cx="1282380" cy="630425"/>
            </a:xfrm>
            <a:prstGeom prst="rect">
              <a:avLst/>
            </a:prstGeom>
            <a:solidFill>
              <a:schemeClr val="bg1">
                <a:lumMod val="95000"/>
              </a:schemeClr>
            </a:solidFill>
            <a:ln>
              <a:solidFill>
                <a:srgbClr val="33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8" name="TextBox 17">
              <a:extLst>
                <a:ext uri="{FF2B5EF4-FFF2-40B4-BE49-F238E27FC236}">
                  <a16:creationId xmlns:a16="http://schemas.microsoft.com/office/drawing/2014/main" id="{84DC743E-9F8A-F141-BA61-D62301C94257}"/>
                </a:ext>
              </a:extLst>
            </p:cNvPr>
            <p:cNvSpPr txBox="1"/>
            <p:nvPr/>
          </p:nvSpPr>
          <p:spPr>
            <a:xfrm>
              <a:off x="2222377" y="4133938"/>
              <a:ext cx="1189982" cy="369332"/>
            </a:xfrm>
            <a:prstGeom prst="rect">
              <a:avLst/>
            </a:prstGeom>
            <a:noFill/>
          </p:spPr>
          <p:txBody>
            <a:bodyPr wrap="square" lIns="0" rIns="0" rtlCol="0">
              <a:spAutoFit/>
            </a:bodyPr>
            <a:lstStyle/>
            <a:p>
              <a:pPr algn="ctr"/>
              <a:r>
                <a:rPr lang="en-US" b="1" dirty="0">
                  <a:latin typeface="Segoe UI Light" panose="020B0502040204020203" pitchFamily="34" charset="0"/>
                  <a:cs typeface="Segoe UI Light" panose="020B0502040204020203" pitchFamily="34" charset="0"/>
                </a:rPr>
                <a:t>PAN Card</a:t>
              </a:r>
            </a:p>
          </p:txBody>
        </p:sp>
      </p:grpSp>
      <p:sp>
        <p:nvSpPr>
          <p:cNvPr id="20" name="Oval 19">
            <a:extLst>
              <a:ext uri="{FF2B5EF4-FFF2-40B4-BE49-F238E27FC236}">
                <a16:creationId xmlns:a16="http://schemas.microsoft.com/office/drawing/2014/main" id="{A2BF6EB4-DCFF-2D4D-97B3-037120ADE96B}"/>
              </a:ext>
            </a:extLst>
          </p:cNvPr>
          <p:cNvSpPr/>
          <p:nvPr/>
        </p:nvSpPr>
        <p:spPr>
          <a:xfrm>
            <a:off x="7797069" y="4380865"/>
            <a:ext cx="817672" cy="817672"/>
          </a:xfrm>
          <a:prstGeom prst="ellipse">
            <a:avLst/>
          </a:prstGeom>
          <a:noFill/>
          <a:ln w="19050">
            <a:solidFill>
              <a:srgbClr val="1C8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FEF39974-B3C2-304E-8CFF-1192237F5748}"/>
              </a:ext>
            </a:extLst>
          </p:cNvPr>
          <p:cNvGrpSpPr/>
          <p:nvPr/>
        </p:nvGrpSpPr>
        <p:grpSpPr>
          <a:xfrm>
            <a:off x="7994411" y="4578207"/>
            <a:ext cx="422988" cy="422988"/>
            <a:chOff x="10456863" y="7067550"/>
            <a:chExt cx="285750" cy="285750"/>
          </a:xfrm>
          <a:solidFill>
            <a:schemeClr val="bg1"/>
          </a:solidFill>
        </p:grpSpPr>
        <p:sp>
          <p:nvSpPr>
            <p:cNvPr id="22" name="Freeform 3483">
              <a:extLst>
                <a:ext uri="{FF2B5EF4-FFF2-40B4-BE49-F238E27FC236}">
                  <a16:creationId xmlns:a16="http://schemas.microsoft.com/office/drawing/2014/main" id="{B3C94F0C-24D1-E947-90AE-44224ABD4DE4}"/>
                </a:ext>
              </a:extLst>
            </p:cNvPr>
            <p:cNvSpPr>
              <a:spLocks/>
            </p:cNvSpPr>
            <p:nvPr/>
          </p:nvSpPr>
          <p:spPr bwMode="auto">
            <a:xfrm>
              <a:off x="10456863" y="7067550"/>
              <a:ext cx="285750" cy="285750"/>
            </a:xfrm>
            <a:custGeom>
              <a:avLst/>
              <a:gdLst>
                <a:gd name="T0" fmla="*/ 453 w 721"/>
                <a:gd name="T1" fmla="*/ 432 h 721"/>
                <a:gd name="T2" fmla="*/ 387 w 721"/>
                <a:gd name="T3" fmla="*/ 477 h 721"/>
                <a:gd name="T4" fmla="*/ 335 w 721"/>
                <a:gd name="T5" fmla="*/ 482 h 721"/>
                <a:gd name="T6" fmla="*/ 280 w 721"/>
                <a:gd name="T7" fmla="*/ 455 h 721"/>
                <a:gd name="T8" fmla="*/ 230 w 721"/>
                <a:gd name="T9" fmla="*/ 402 h 721"/>
                <a:gd name="T10" fmla="*/ 212 w 721"/>
                <a:gd name="T11" fmla="*/ 340 h 721"/>
                <a:gd name="T12" fmla="*/ 190 w 721"/>
                <a:gd name="T13" fmla="*/ 329 h 721"/>
                <a:gd name="T14" fmla="*/ 180 w 721"/>
                <a:gd name="T15" fmla="*/ 289 h 721"/>
                <a:gd name="T16" fmla="*/ 202 w 721"/>
                <a:gd name="T17" fmla="*/ 266 h 721"/>
                <a:gd name="T18" fmla="*/ 226 w 721"/>
                <a:gd name="T19" fmla="*/ 190 h 721"/>
                <a:gd name="T20" fmla="*/ 293 w 721"/>
                <a:gd name="T21" fmla="*/ 181 h 721"/>
                <a:gd name="T22" fmla="*/ 340 w 721"/>
                <a:gd name="T23" fmla="*/ 156 h 721"/>
                <a:gd name="T24" fmla="*/ 375 w 721"/>
                <a:gd name="T25" fmla="*/ 163 h 721"/>
                <a:gd name="T26" fmla="*/ 424 w 721"/>
                <a:gd name="T27" fmla="*/ 184 h 721"/>
                <a:gd name="T28" fmla="*/ 493 w 721"/>
                <a:gd name="T29" fmla="*/ 257 h 721"/>
                <a:gd name="T30" fmla="*/ 510 w 721"/>
                <a:gd name="T31" fmla="*/ 267 h 721"/>
                <a:gd name="T32" fmla="*/ 527 w 721"/>
                <a:gd name="T33" fmla="*/ 299 h 721"/>
                <a:gd name="T34" fmla="*/ 510 w 721"/>
                <a:gd name="T35" fmla="*/ 331 h 721"/>
                <a:gd name="T36" fmla="*/ 492 w 721"/>
                <a:gd name="T37" fmla="*/ 346 h 721"/>
                <a:gd name="T38" fmla="*/ 516 w 721"/>
                <a:gd name="T39" fmla="*/ 356 h 721"/>
                <a:gd name="T40" fmla="*/ 552 w 721"/>
                <a:gd name="T41" fmla="*/ 337 h 721"/>
                <a:gd name="T42" fmla="*/ 577 w 721"/>
                <a:gd name="T43" fmla="*/ 352 h 721"/>
                <a:gd name="T44" fmla="*/ 572 w 721"/>
                <a:gd name="T45" fmla="*/ 366 h 721"/>
                <a:gd name="T46" fmla="*/ 561 w 721"/>
                <a:gd name="T47" fmla="*/ 376 h 721"/>
                <a:gd name="T48" fmla="*/ 532 w 721"/>
                <a:gd name="T49" fmla="*/ 384 h 721"/>
                <a:gd name="T50" fmla="*/ 425 w 721"/>
                <a:gd name="T51" fmla="*/ 379 h 721"/>
                <a:gd name="T52" fmla="*/ 419 w 721"/>
                <a:gd name="T53" fmla="*/ 375 h 721"/>
                <a:gd name="T54" fmla="*/ 411 w 721"/>
                <a:gd name="T55" fmla="*/ 373 h 721"/>
                <a:gd name="T56" fmla="*/ 335 w 721"/>
                <a:gd name="T57" fmla="*/ 376 h 721"/>
                <a:gd name="T58" fmla="*/ 324 w 721"/>
                <a:gd name="T59" fmla="*/ 396 h 721"/>
                <a:gd name="T60" fmla="*/ 335 w 721"/>
                <a:gd name="T61" fmla="*/ 416 h 721"/>
                <a:gd name="T62" fmla="*/ 411 w 721"/>
                <a:gd name="T63" fmla="*/ 420 h 721"/>
                <a:gd name="T64" fmla="*/ 419 w 721"/>
                <a:gd name="T65" fmla="*/ 417 h 721"/>
                <a:gd name="T66" fmla="*/ 425 w 721"/>
                <a:gd name="T67" fmla="*/ 414 h 721"/>
                <a:gd name="T68" fmla="*/ 532 w 721"/>
                <a:gd name="T69" fmla="*/ 409 h 721"/>
                <a:gd name="T70" fmla="*/ 583 w 721"/>
                <a:gd name="T71" fmla="*/ 389 h 721"/>
                <a:gd name="T72" fmla="*/ 599 w 721"/>
                <a:gd name="T73" fmla="*/ 362 h 721"/>
                <a:gd name="T74" fmla="*/ 610 w 721"/>
                <a:gd name="T75" fmla="*/ 313 h 721"/>
                <a:gd name="T76" fmla="*/ 624 w 721"/>
                <a:gd name="T77" fmla="*/ 283 h 721"/>
                <a:gd name="T78" fmla="*/ 618 w 721"/>
                <a:gd name="T79" fmla="*/ 249 h 721"/>
                <a:gd name="T80" fmla="*/ 588 w 721"/>
                <a:gd name="T81" fmla="*/ 221 h 721"/>
                <a:gd name="T82" fmla="*/ 563 w 721"/>
                <a:gd name="T83" fmla="*/ 164 h 721"/>
                <a:gd name="T84" fmla="*/ 545 w 721"/>
                <a:gd name="T85" fmla="*/ 86 h 721"/>
                <a:gd name="T86" fmla="*/ 511 w 721"/>
                <a:gd name="T87" fmla="*/ 45 h 721"/>
                <a:gd name="T88" fmla="*/ 433 w 721"/>
                <a:gd name="T89" fmla="*/ 8 h 721"/>
                <a:gd name="T90" fmla="*/ 298 w 721"/>
                <a:gd name="T91" fmla="*/ 4 h 721"/>
                <a:gd name="T92" fmla="*/ 203 w 721"/>
                <a:gd name="T93" fmla="*/ 39 h 721"/>
                <a:gd name="T94" fmla="*/ 167 w 721"/>
                <a:gd name="T95" fmla="*/ 77 h 721"/>
                <a:gd name="T96" fmla="*/ 144 w 721"/>
                <a:gd name="T97" fmla="*/ 154 h 721"/>
                <a:gd name="T98" fmla="*/ 156 w 721"/>
                <a:gd name="T99" fmla="*/ 308 h 721"/>
                <a:gd name="T100" fmla="*/ 175 w 721"/>
                <a:gd name="T101" fmla="*/ 348 h 721"/>
                <a:gd name="T102" fmla="*/ 203 w 721"/>
                <a:gd name="T103" fmla="*/ 402 h 721"/>
                <a:gd name="T104" fmla="*/ 251 w 721"/>
                <a:gd name="T105" fmla="*/ 461 h 721"/>
                <a:gd name="T106" fmla="*/ 50 w 721"/>
                <a:gd name="T107" fmla="*/ 528 h 721"/>
                <a:gd name="T108" fmla="*/ 18 w 721"/>
                <a:gd name="T109" fmla="*/ 565 h 721"/>
                <a:gd name="T110" fmla="*/ 1 w 721"/>
                <a:gd name="T111" fmla="*/ 613 h 721"/>
                <a:gd name="T112" fmla="*/ 721 w 721"/>
                <a:gd name="T113" fmla="*/ 633 h 721"/>
                <a:gd name="T114" fmla="*/ 712 w 721"/>
                <a:gd name="T115" fmla="*/ 583 h 721"/>
                <a:gd name="T116" fmla="*/ 685 w 721"/>
                <a:gd name="T117" fmla="*/ 542 h 721"/>
                <a:gd name="T118" fmla="*/ 644 w 721"/>
                <a:gd name="T119" fmla="*/ 51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1" h="721">
                  <a:moveTo>
                    <a:pt x="633" y="507"/>
                  </a:moveTo>
                  <a:lnTo>
                    <a:pt x="460" y="459"/>
                  </a:lnTo>
                  <a:lnTo>
                    <a:pt x="473" y="446"/>
                  </a:lnTo>
                  <a:lnTo>
                    <a:pt x="484" y="433"/>
                  </a:lnTo>
                  <a:lnTo>
                    <a:pt x="453" y="432"/>
                  </a:lnTo>
                  <a:lnTo>
                    <a:pt x="441" y="444"/>
                  </a:lnTo>
                  <a:lnTo>
                    <a:pt x="427" y="455"/>
                  </a:lnTo>
                  <a:lnTo>
                    <a:pt x="414" y="464"/>
                  </a:lnTo>
                  <a:lnTo>
                    <a:pt x="400" y="470"/>
                  </a:lnTo>
                  <a:lnTo>
                    <a:pt x="387" y="477"/>
                  </a:lnTo>
                  <a:lnTo>
                    <a:pt x="374" y="480"/>
                  </a:lnTo>
                  <a:lnTo>
                    <a:pt x="362" y="484"/>
                  </a:lnTo>
                  <a:lnTo>
                    <a:pt x="353" y="484"/>
                  </a:lnTo>
                  <a:lnTo>
                    <a:pt x="344" y="484"/>
                  </a:lnTo>
                  <a:lnTo>
                    <a:pt x="335" y="482"/>
                  </a:lnTo>
                  <a:lnTo>
                    <a:pt x="325" y="479"/>
                  </a:lnTo>
                  <a:lnTo>
                    <a:pt x="315" y="474"/>
                  </a:lnTo>
                  <a:lnTo>
                    <a:pt x="303" y="469"/>
                  </a:lnTo>
                  <a:lnTo>
                    <a:pt x="292" y="462"/>
                  </a:lnTo>
                  <a:lnTo>
                    <a:pt x="280" y="455"/>
                  </a:lnTo>
                  <a:lnTo>
                    <a:pt x="269" y="446"/>
                  </a:lnTo>
                  <a:lnTo>
                    <a:pt x="257" y="437"/>
                  </a:lnTo>
                  <a:lnTo>
                    <a:pt x="247" y="426"/>
                  </a:lnTo>
                  <a:lnTo>
                    <a:pt x="238" y="415"/>
                  </a:lnTo>
                  <a:lnTo>
                    <a:pt x="230" y="402"/>
                  </a:lnTo>
                  <a:lnTo>
                    <a:pt x="224" y="389"/>
                  </a:lnTo>
                  <a:lnTo>
                    <a:pt x="218" y="375"/>
                  </a:lnTo>
                  <a:lnTo>
                    <a:pt x="215" y="361"/>
                  </a:lnTo>
                  <a:lnTo>
                    <a:pt x="213" y="346"/>
                  </a:lnTo>
                  <a:lnTo>
                    <a:pt x="212" y="340"/>
                  </a:lnTo>
                  <a:lnTo>
                    <a:pt x="209" y="337"/>
                  </a:lnTo>
                  <a:lnTo>
                    <a:pt x="206" y="334"/>
                  </a:lnTo>
                  <a:lnTo>
                    <a:pt x="202" y="333"/>
                  </a:lnTo>
                  <a:lnTo>
                    <a:pt x="195" y="331"/>
                  </a:lnTo>
                  <a:lnTo>
                    <a:pt x="190" y="329"/>
                  </a:lnTo>
                  <a:lnTo>
                    <a:pt x="186" y="325"/>
                  </a:lnTo>
                  <a:lnTo>
                    <a:pt x="184" y="321"/>
                  </a:lnTo>
                  <a:lnTo>
                    <a:pt x="180" y="310"/>
                  </a:lnTo>
                  <a:lnTo>
                    <a:pt x="180" y="299"/>
                  </a:lnTo>
                  <a:lnTo>
                    <a:pt x="180" y="289"/>
                  </a:lnTo>
                  <a:lnTo>
                    <a:pt x="184" y="279"/>
                  </a:lnTo>
                  <a:lnTo>
                    <a:pt x="186" y="274"/>
                  </a:lnTo>
                  <a:lnTo>
                    <a:pt x="190" y="270"/>
                  </a:lnTo>
                  <a:lnTo>
                    <a:pt x="195" y="267"/>
                  </a:lnTo>
                  <a:lnTo>
                    <a:pt x="202" y="266"/>
                  </a:lnTo>
                  <a:lnTo>
                    <a:pt x="206" y="266"/>
                  </a:lnTo>
                  <a:lnTo>
                    <a:pt x="209" y="263"/>
                  </a:lnTo>
                  <a:lnTo>
                    <a:pt x="212" y="261"/>
                  </a:lnTo>
                  <a:lnTo>
                    <a:pt x="213" y="257"/>
                  </a:lnTo>
                  <a:lnTo>
                    <a:pt x="226" y="190"/>
                  </a:lnTo>
                  <a:lnTo>
                    <a:pt x="243" y="189"/>
                  </a:lnTo>
                  <a:lnTo>
                    <a:pt x="257" y="189"/>
                  </a:lnTo>
                  <a:lnTo>
                    <a:pt x="271" y="186"/>
                  </a:lnTo>
                  <a:lnTo>
                    <a:pt x="283" y="184"/>
                  </a:lnTo>
                  <a:lnTo>
                    <a:pt x="293" y="181"/>
                  </a:lnTo>
                  <a:lnTo>
                    <a:pt x="303" y="179"/>
                  </a:lnTo>
                  <a:lnTo>
                    <a:pt x="311" y="175"/>
                  </a:lnTo>
                  <a:lnTo>
                    <a:pt x="319" y="171"/>
                  </a:lnTo>
                  <a:lnTo>
                    <a:pt x="331" y="163"/>
                  </a:lnTo>
                  <a:lnTo>
                    <a:pt x="340" y="156"/>
                  </a:lnTo>
                  <a:lnTo>
                    <a:pt x="348" y="147"/>
                  </a:lnTo>
                  <a:lnTo>
                    <a:pt x="353" y="139"/>
                  </a:lnTo>
                  <a:lnTo>
                    <a:pt x="358" y="147"/>
                  </a:lnTo>
                  <a:lnTo>
                    <a:pt x="365" y="156"/>
                  </a:lnTo>
                  <a:lnTo>
                    <a:pt x="375" y="163"/>
                  </a:lnTo>
                  <a:lnTo>
                    <a:pt x="387" y="171"/>
                  </a:lnTo>
                  <a:lnTo>
                    <a:pt x="394" y="175"/>
                  </a:lnTo>
                  <a:lnTo>
                    <a:pt x="403" y="179"/>
                  </a:lnTo>
                  <a:lnTo>
                    <a:pt x="412" y="181"/>
                  </a:lnTo>
                  <a:lnTo>
                    <a:pt x="424" y="184"/>
                  </a:lnTo>
                  <a:lnTo>
                    <a:pt x="435" y="186"/>
                  </a:lnTo>
                  <a:lnTo>
                    <a:pt x="448" y="189"/>
                  </a:lnTo>
                  <a:lnTo>
                    <a:pt x="464" y="190"/>
                  </a:lnTo>
                  <a:lnTo>
                    <a:pt x="479" y="190"/>
                  </a:lnTo>
                  <a:lnTo>
                    <a:pt x="493" y="257"/>
                  </a:lnTo>
                  <a:lnTo>
                    <a:pt x="495" y="261"/>
                  </a:lnTo>
                  <a:lnTo>
                    <a:pt x="497" y="263"/>
                  </a:lnTo>
                  <a:lnTo>
                    <a:pt x="501" y="266"/>
                  </a:lnTo>
                  <a:lnTo>
                    <a:pt x="505" y="266"/>
                  </a:lnTo>
                  <a:lnTo>
                    <a:pt x="510" y="267"/>
                  </a:lnTo>
                  <a:lnTo>
                    <a:pt x="515" y="270"/>
                  </a:lnTo>
                  <a:lnTo>
                    <a:pt x="519" y="274"/>
                  </a:lnTo>
                  <a:lnTo>
                    <a:pt x="523" y="279"/>
                  </a:lnTo>
                  <a:lnTo>
                    <a:pt x="525" y="289"/>
                  </a:lnTo>
                  <a:lnTo>
                    <a:pt x="527" y="299"/>
                  </a:lnTo>
                  <a:lnTo>
                    <a:pt x="525" y="310"/>
                  </a:lnTo>
                  <a:lnTo>
                    <a:pt x="523" y="321"/>
                  </a:lnTo>
                  <a:lnTo>
                    <a:pt x="519" y="325"/>
                  </a:lnTo>
                  <a:lnTo>
                    <a:pt x="515" y="329"/>
                  </a:lnTo>
                  <a:lnTo>
                    <a:pt x="510" y="331"/>
                  </a:lnTo>
                  <a:lnTo>
                    <a:pt x="505" y="333"/>
                  </a:lnTo>
                  <a:lnTo>
                    <a:pt x="500" y="334"/>
                  </a:lnTo>
                  <a:lnTo>
                    <a:pt x="496" y="337"/>
                  </a:lnTo>
                  <a:lnTo>
                    <a:pt x="493" y="340"/>
                  </a:lnTo>
                  <a:lnTo>
                    <a:pt x="492" y="346"/>
                  </a:lnTo>
                  <a:lnTo>
                    <a:pt x="492" y="353"/>
                  </a:lnTo>
                  <a:lnTo>
                    <a:pt x="492" y="360"/>
                  </a:lnTo>
                  <a:lnTo>
                    <a:pt x="515" y="360"/>
                  </a:lnTo>
                  <a:lnTo>
                    <a:pt x="516" y="358"/>
                  </a:lnTo>
                  <a:lnTo>
                    <a:pt x="516" y="356"/>
                  </a:lnTo>
                  <a:lnTo>
                    <a:pt x="524" y="352"/>
                  </a:lnTo>
                  <a:lnTo>
                    <a:pt x="531" y="348"/>
                  </a:lnTo>
                  <a:lnTo>
                    <a:pt x="536" y="343"/>
                  </a:lnTo>
                  <a:lnTo>
                    <a:pt x="541" y="337"/>
                  </a:lnTo>
                  <a:lnTo>
                    <a:pt x="552" y="337"/>
                  </a:lnTo>
                  <a:lnTo>
                    <a:pt x="564" y="337"/>
                  </a:lnTo>
                  <a:lnTo>
                    <a:pt x="570" y="335"/>
                  </a:lnTo>
                  <a:lnTo>
                    <a:pt x="577" y="335"/>
                  </a:lnTo>
                  <a:lnTo>
                    <a:pt x="577" y="348"/>
                  </a:lnTo>
                  <a:lnTo>
                    <a:pt x="577" y="352"/>
                  </a:lnTo>
                  <a:lnTo>
                    <a:pt x="575" y="356"/>
                  </a:lnTo>
                  <a:lnTo>
                    <a:pt x="575" y="356"/>
                  </a:lnTo>
                  <a:lnTo>
                    <a:pt x="575" y="356"/>
                  </a:lnTo>
                  <a:lnTo>
                    <a:pt x="574" y="362"/>
                  </a:lnTo>
                  <a:lnTo>
                    <a:pt x="572" y="366"/>
                  </a:lnTo>
                  <a:lnTo>
                    <a:pt x="569" y="370"/>
                  </a:lnTo>
                  <a:lnTo>
                    <a:pt x="565" y="374"/>
                  </a:lnTo>
                  <a:lnTo>
                    <a:pt x="564" y="374"/>
                  </a:lnTo>
                  <a:lnTo>
                    <a:pt x="564" y="375"/>
                  </a:lnTo>
                  <a:lnTo>
                    <a:pt x="561" y="376"/>
                  </a:lnTo>
                  <a:lnTo>
                    <a:pt x="560" y="378"/>
                  </a:lnTo>
                  <a:lnTo>
                    <a:pt x="550" y="382"/>
                  </a:lnTo>
                  <a:lnTo>
                    <a:pt x="540" y="384"/>
                  </a:lnTo>
                  <a:lnTo>
                    <a:pt x="534" y="384"/>
                  </a:lnTo>
                  <a:lnTo>
                    <a:pt x="532" y="384"/>
                  </a:lnTo>
                  <a:lnTo>
                    <a:pt x="429" y="384"/>
                  </a:lnTo>
                  <a:lnTo>
                    <a:pt x="429" y="384"/>
                  </a:lnTo>
                  <a:lnTo>
                    <a:pt x="428" y="382"/>
                  </a:lnTo>
                  <a:lnTo>
                    <a:pt x="425" y="380"/>
                  </a:lnTo>
                  <a:lnTo>
                    <a:pt x="425" y="379"/>
                  </a:lnTo>
                  <a:lnTo>
                    <a:pt x="424" y="378"/>
                  </a:lnTo>
                  <a:lnTo>
                    <a:pt x="423" y="378"/>
                  </a:lnTo>
                  <a:lnTo>
                    <a:pt x="421" y="376"/>
                  </a:lnTo>
                  <a:lnTo>
                    <a:pt x="420" y="375"/>
                  </a:lnTo>
                  <a:lnTo>
                    <a:pt x="419" y="375"/>
                  </a:lnTo>
                  <a:lnTo>
                    <a:pt x="418" y="374"/>
                  </a:lnTo>
                  <a:lnTo>
                    <a:pt x="416" y="374"/>
                  </a:lnTo>
                  <a:lnTo>
                    <a:pt x="415" y="374"/>
                  </a:lnTo>
                  <a:lnTo>
                    <a:pt x="414" y="373"/>
                  </a:lnTo>
                  <a:lnTo>
                    <a:pt x="411" y="373"/>
                  </a:lnTo>
                  <a:lnTo>
                    <a:pt x="409" y="373"/>
                  </a:lnTo>
                  <a:lnTo>
                    <a:pt x="348" y="373"/>
                  </a:lnTo>
                  <a:lnTo>
                    <a:pt x="343" y="373"/>
                  </a:lnTo>
                  <a:lnTo>
                    <a:pt x="339" y="374"/>
                  </a:lnTo>
                  <a:lnTo>
                    <a:pt x="335" y="376"/>
                  </a:lnTo>
                  <a:lnTo>
                    <a:pt x="331" y="379"/>
                  </a:lnTo>
                  <a:lnTo>
                    <a:pt x="328" y="383"/>
                  </a:lnTo>
                  <a:lnTo>
                    <a:pt x="326" y="387"/>
                  </a:lnTo>
                  <a:lnTo>
                    <a:pt x="325" y="392"/>
                  </a:lnTo>
                  <a:lnTo>
                    <a:pt x="324" y="396"/>
                  </a:lnTo>
                  <a:lnTo>
                    <a:pt x="325" y="401"/>
                  </a:lnTo>
                  <a:lnTo>
                    <a:pt x="326" y="406"/>
                  </a:lnTo>
                  <a:lnTo>
                    <a:pt x="328" y="410"/>
                  </a:lnTo>
                  <a:lnTo>
                    <a:pt x="331" y="414"/>
                  </a:lnTo>
                  <a:lnTo>
                    <a:pt x="335" y="416"/>
                  </a:lnTo>
                  <a:lnTo>
                    <a:pt x="339" y="419"/>
                  </a:lnTo>
                  <a:lnTo>
                    <a:pt x="343" y="420"/>
                  </a:lnTo>
                  <a:lnTo>
                    <a:pt x="348" y="420"/>
                  </a:lnTo>
                  <a:lnTo>
                    <a:pt x="409" y="420"/>
                  </a:lnTo>
                  <a:lnTo>
                    <a:pt x="411" y="420"/>
                  </a:lnTo>
                  <a:lnTo>
                    <a:pt x="414" y="419"/>
                  </a:lnTo>
                  <a:lnTo>
                    <a:pt x="415" y="419"/>
                  </a:lnTo>
                  <a:lnTo>
                    <a:pt x="416" y="419"/>
                  </a:lnTo>
                  <a:lnTo>
                    <a:pt x="418" y="417"/>
                  </a:lnTo>
                  <a:lnTo>
                    <a:pt x="419" y="417"/>
                  </a:lnTo>
                  <a:lnTo>
                    <a:pt x="420" y="416"/>
                  </a:lnTo>
                  <a:lnTo>
                    <a:pt x="421" y="416"/>
                  </a:lnTo>
                  <a:lnTo>
                    <a:pt x="423" y="415"/>
                  </a:lnTo>
                  <a:lnTo>
                    <a:pt x="424" y="414"/>
                  </a:lnTo>
                  <a:lnTo>
                    <a:pt x="425" y="414"/>
                  </a:lnTo>
                  <a:lnTo>
                    <a:pt x="425" y="412"/>
                  </a:lnTo>
                  <a:lnTo>
                    <a:pt x="428" y="411"/>
                  </a:lnTo>
                  <a:lnTo>
                    <a:pt x="429" y="409"/>
                  </a:lnTo>
                  <a:lnTo>
                    <a:pt x="429" y="409"/>
                  </a:lnTo>
                  <a:lnTo>
                    <a:pt x="532" y="409"/>
                  </a:lnTo>
                  <a:lnTo>
                    <a:pt x="545" y="407"/>
                  </a:lnTo>
                  <a:lnTo>
                    <a:pt x="557" y="405"/>
                  </a:lnTo>
                  <a:lnTo>
                    <a:pt x="569" y="400"/>
                  </a:lnTo>
                  <a:lnTo>
                    <a:pt x="579" y="393"/>
                  </a:lnTo>
                  <a:lnTo>
                    <a:pt x="583" y="389"/>
                  </a:lnTo>
                  <a:lnTo>
                    <a:pt x="588" y="384"/>
                  </a:lnTo>
                  <a:lnTo>
                    <a:pt x="592" y="379"/>
                  </a:lnTo>
                  <a:lnTo>
                    <a:pt x="595" y="374"/>
                  </a:lnTo>
                  <a:lnTo>
                    <a:pt x="597" y="369"/>
                  </a:lnTo>
                  <a:lnTo>
                    <a:pt x="599" y="362"/>
                  </a:lnTo>
                  <a:lnTo>
                    <a:pt x="600" y="356"/>
                  </a:lnTo>
                  <a:lnTo>
                    <a:pt x="601" y="348"/>
                  </a:lnTo>
                  <a:lnTo>
                    <a:pt x="601" y="322"/>
                  </a:lnTo>
                  <a:lnTo>
                    <a:pt x="606" y="319"/>
                  </a:lnTo>
                  <a:lnTo>
                    <a:pt x="610" y="313"/>
                  </a:lnTo>
                  <a:lnTo>
                    <a:pt x="614" y="308"/>
                  </a:lnTo>
                  <a:lnTo>
                    <a:pt x="618" y="302"/>
                  </a:lnTo>
                  <a:lnTo>
                    <a:pt x="620" y="297"/>
                  </a:lnTo>
                  <a:lnTo>
                    <a:pt x="623" y="289"/>
                  </a:lnTo>
                  <a:lnTo>
                    <a:pt x="624" y="283"/>
                  </a:lnTo>
                  <a:lnTo>
                    <a:pt x="624" y="276"/>
                  </a:lnTo>
                  <a:lnTo>
                    <a:pt x="624" y="269"/>
                  </a:lnTo>
                  <a:lnTo>
                    <a:pt x="623" y="262"/>
                  </a:lnTo>
                  <a:lnTo>
                    <a:pt x="620" y="256"/>
                  </a:lnTo>
                  <a:lnTo>
                    <a:pt x="618" y="249"/>
                  </a:lnTo>
                  <a:lnTo>
                    <a:pt x="613" y="242"/>
                  </a:lnTo>
                  <a:lnTo>
                    <a:pt x="608" y="236"/>
                  </a:lnTo>
                  <a:lnTo>
                    <a:pt x="602" y="230"/>
                  </a:lnTo>
                  <a:lnTo>
                    <a:pt x="596" y="225"/>
                  </a:lnTo>
                  <a:lnTo>
                    <a:pt x="588" y="221"/>
                  </a:lnTo>
                  <a:lnTo>
                    <a:pt x="581" y="218"/>
                  </a:lnTo>
                  <a:lnTo>
                    <a:pt x="573" y="217"/>
                  </a:lnTo>
                  <a:lnTo>
                    <a:pt x="564" y="216"/>
                  </a:lnTo>
                  <a:lnTo>
                    <a:pt x="555" y="216"/>
                  </a:lnTo>
                  <a:lnTo>
                    <a:pt x="563" y="164"/>
                  </a:lnTo>
                  <a:lnTo>
                    <a:pt x="563" y="153"/>
                  </a:lnTo>
                  <a:lnTo>
                    <a:pt x="560" y="129"/>
                  </a:lnTo>
                  <a:lnTo>
                    <a:pt x="555" y="112"/>
                  </a:lnTo>
                  <a:lnTo>
                    <a:pt x="549" y="95"/>
                  </a:lnTo>
                  <a:lnTo>
                    <a:pt x="545" y="86"/>
                  </a:lnTo>
                  <a:lnTo>
                    <a:pt x="538" y="77"/>
                  </a:lnTo>
                  <a:lnTo>
                    <a:pt x="533" y="68"/>
                  </a:lnTo>
                  <a:lnTo>
                    <a:pt x="525" y="59"/>
                  </a:lnTo>
                  <a:lnTo>
                    <a:pt x="518" y="51"/>
                  </a:lnTo>
                  <a:lnTo>
                    <a:pt x="511" y="45"/>
                  </a:lnTo>
                  <a:lnTo>
                    <a:pt x="502" y="39"/>
                  </a:lnTo>
                  <a:lnTo>
                    <a:pt x="495" y="34"/>
                  </a:lnTo>
                  <a:lnTo>
                    <a:pt x="475" y="23"/>
                  </a:lnTo>
                  <a:lnTo>
                    <a:pt x="455" y="14"/>
                  </a:lnTo>
                  <a:lnTo>
                    <a:pt x="433" y="8"/>
                  </a:lnTo>
                  <a:lnTo>
                    <a:pt x="409" y="4"/>
                  </a:lnTo>
                  <a:lnTo>
                    <a:pt x="382" y="0"/>
                  </a:lnTo>
                  <a:lnTo>
                    <a:pt x="353" y="0"/>
                  </a:lnTo>
                  <a:lnTo>
                    <a:pt x="325" y="0"/>
                  </a:lnTo>
                  <a:lnTo>
                    <a:pt x="298" y="4"/>
                  </a:lnTo>
                  <a:lnTo>
                    <a:pt x="274" y="8"/>
                  </a:lnTo>
                  <a:lnTo>
                    <a:pt x="251" y="14"/>
                  </a:lnTo>
                  <a:lnTo>
                    <a:pt x="230" y="23"/>
                  </a:lnTo>
                  <a:lnTo>
                    <a:pt x="212" y="34"/>
                  </a:lnTo>
                  <a:lnTo>
                    <a:pt x="203" y="39"/>
                  </a:lnTo>
                  <a:lnTo>
                    <a:pt x="195" y="45"/>
                  </a:lnTo>
                  <a:lnTo>
                    <a:pt x="188" y="51"/>
                  </a:lnTo>
                  <a:lnTo>
                    <a:pt x="181" y="59"/>
                  </a:lnTo>
                  <a:lnTo>
                    <a:pt x="174" y="68"/>
                  </a:lnTo>
                  <a:lnTo>
                    <a:pt x="167" y="77"/>
                  </a:lnTo>
                  <a:lnTo>
                    <a:pt x="162" y="86"/>
                  </a:lnTo>
                  <a:lnTo>
                    <a:pt x="157" y="95"/>
                  </a:lnTo>
                  <a:lnTo>
                    <a:pt x="150" y="112"/>
                  </a:lnTo>
                  <a:lnTo>
                    <a:pt x="147" y="129"/>
                  </a:lnTo>
                  <a:lnTo>
                    <a:pt x="144" y="154"/>
                  </a:lnTo>
                  <a:lnTo>
                    <a:pt x="144" y="164"/>
                  </a:lnTo>
                  <a:lnTo>
                    <a:pt x="159" y="275"/>
                  </a:lnTo>
                  <a:lnTo>
                    <a:pt x="157" y="286"/>
                  </a:lnTo>
                  <a:lnTo>
                    <a:pt x="156" y="299"/>
                  </a:lnTo>
                  <a:lnTo>
                    <a:pt x="156" y="308"/>
                  </a:lnTo>
                  <a:lnTo>
                    <a:pt x="158" y="317"/>
                  </a:lnTo>
                  <a:lnTo>
                    <a:pt x="161" y="326"/>
                  </a:lnTo>
                  <a:lnTo>
                    <a:pt x="165" y="334"/>
                  </a:lnTo>
                  <a:lnTo>
                    <a:pt x="170" y="342"/>
                  </a:lnTo>
                  <a:lnTo>
                    <a:pt x="175" y="348"/>
                  </a:lnTo>
                  <a:lnTo>
                    <a:pt x="182" y="352"/>
                  </a:lnTo>
                  <a:lnTo>
                    <a:pt x="190" y="356"/>
                  </a:lnTo>
                  <a:lnTo>
                    <a:pt x="193" y="371"/>
                  </a:lnTo>
                  <a:lnTo>
                    <a:pt x="197" y="387"/>
                  </a:lnTo>
                  <a:lnTo>
                    <a:pt x="203" y="402"/>
                  </a:lnTo>
                  <a:lnTo>
                    <a:pt x="209" y="415"/>
                  </a:lnTo>
                  <a:lnTo>
                    <a:pt x="218" y="428"/>
                  </a:lnTo>
                  <a:lnTo>
                    <a:pt x="229" y="441"/>
                  </a:lnTo>
                  <a:lnTo>
                    <a:pt x="239" y="451"/>
                  </a:lnTo>
                  <a:lnTo>
                    <a:pt x="251" y="461"/>
                  </a:lnTo>
                  <a:lnTo>
                    <a:pt x="86" y="509"/>
                  </a:lnTo>
                  <a:lnTo>
                    <a:pt x="77" y="513"/>
                  </a:lnTo>
                  <a:lnTo>
                    <a:pt x="67" y="516"/>
                  </a:lnTo>
                  <a:lnTo>
                    <a:pt x="59" y="522"/>
                  </a:lnTo>
                  <a:lnTo>
                    <a:pt x="50" y="528"/>
                  </a:lnTo>
                  <a:lnTo>
                    <a:pt x="43" y="534"/>
                  </a:lnTo>
                  <a:lnTo>
                    <a:pt x="36" y="542"/>
                  </a:lnTo>
                  <a:lnTo>
                    <a:pt x="30" y="548"/>
                  </a:lnTo>
                  <a:lnTo>
                    <a:pt x="23" y="557"/>
                  </a:lnTo>
                  <a:lnTo>
                    <a:pt x="18" y="565"/>
                  </a:lnTo>
                  <a:lnTo>
                    <a:pt x="13" y="574"/>
                  </a:lnTo>
                  <a:lnTo>
                    <a:pt x="9" y="583"/>
                  </a:lnTo>
                  <a:lnTo>
                    <a:pt x="5" y="593"/>
                  </a:lnTo>
                  <a:lnTo>
                    <a:pt x="3" y="602"/>
                  </a:lnTo>
                  <a:lnTo>
                    <a:pt x="1" y="613"/>
                  </a:lnTo>
                  <a:lnTo>
                    <a:pt x="0" y="623"/>
                  </a:lnTo>
                  <a:lnTo>
                    <a:pt x="0" y="633"/>
                  </a:lnTo>
                  <a:lnTo>
                    <a:pt x="0" y="721"/>
                  </a:lnTo>
                  <a:lnTo>
                    <a:pt x="721" y="721"/>
                  </a:lnTo>
                  <a:lnTo>
                    <a:pt x="721" y="633"/>
                  </a:lnTo>
                  <a:lnTo>
                    <a:pt x="721" y="623"/>
                  </a:lnTo>
                  <a:lnTo>
                    <a:pt x="719" y="613"/>
                  </a:lnTo>
                  <a:lnTo>
                    <a:pt x="717" y="602"/>
                  </a:lnTo>
                  <a:lnTo>
                    <a:pt x="714" y="593"/>
                  </a:lnTo>
                  <a:lnTo>
                    <a:pt x="712" y="583"/>
                  </a:lnTo>
                  <a:lnTo>
                    <a:pt x="706" y="574"/>
                  </a:lnTo>
                  <a:lnTo>
                    <a:pt x="703" y="565"/>
                  </a:lnTo>
                  <a:lnTo>
                    <a:pt x="696" y="557"/>
                  </a:lnTo>
                  <a:lnTo>
                    <a:pt x="691" y="548"/>
                  </a:lnTo>
                  <a:lnTo>
                    <a:pt x="685" y="542"/>
                  </a:lnTo>
                  <a:lnTo>
                    <a:pt x="677" y="534"/>
                  </a:lnTo>
                  <a:lnTo>
                    <a:pt x="669" y="528"/>
                  </a:lnTo>
                  <a:lnTo>
                    <a:pt x="662" y="522"/>
                  </a:lnTo>
                  <a:lnTo>
                    <a:pt x="653" y="516"/>
                  </a:lnTo>
                  <a:lnTo>
                    <a:pt x="644" y="511"/>
                  </a:lnTo>
                  <a:lnTo>
                    <a:pt x="633" y="5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484">
              <a:extLst>
                <a:ext uri="{FF2B5EF4-FFF2-40B4-BE49-F238E27FC236}">
                  <a16:creationId xmlns:a16="http://schemas.microsoft.com/office/drawing/2014/main" id="{785D6786-A37A-CB48-A8E6-BE9859187B1A}"/>
                </a:ext>
              </a:extLst>
            </p:cNvPr>
            <p:cNvSpPr>
              <a:spLocks/>
            </p:cNvSpPr>
            <p:nvPr/>
          </p:nvSpPr>
          <p:spPr bwMode="auto">
            <a:xfrm>
              <a:off x="10555288" y="7169150"/>
              <a:ext cx="34925" cy="15875"/>
            </a:xfrm>
            <a:custGeom>
              <a:avLst/>
              <a:gdLst>
                <a:gd name="T0" fmla="*/ 84 w 84"/>
                <a:gd name="T1" fmla="*/ 27 h 40"/>
                <a:gd name="T2" fmla="*/ 83 w 84"/>
                <a:gd name="T3" fmla="*/ 22 h 40"/>
                <a:gd name="T4" fmla="*/ 82 w 84"/>
                <a:gd name="T5" fmla="*/ 17 h 40"/>
                <a:gd name="T6" fmla="*/ 79 w 84"/>
                <a:gd name="T7" fmla="*/ 12 h 40"/>
                <a:gd name="T8" fmla="*/ 77 w 84"/>
                <a:gd name="T9" fmla="*/ 8 h 40"/>
                <a:gd name="T10" fmla="*/ 70 w 84"/>
                <a:gd name="T11" fmla="*/ 4 h 40"/>
                <a:gd name="T12" fmla="*/ 62 w 84"/>
                <a:gd name="T13" fmla="*/ 1 h 40"/>
                <a:gd name="T14" fmla="*/ 53 w 84"/>
                <a:gd name="T15" fmla="*/ 0 h 40"/>
                <a:gd name="T16" fmla="*/ 46 w 84"/>
                <a:gd name="T17" fmla="*/ 0 h 40"/>
                <a:gd name="T18" fmla="*/ 42 w 84"/>
                <a:gd name="T19" fmla="*/ 0 h 40"/>
                <a:gd name="T20" fmla="*/ 38 w 84"/>
                <a:gd name="T21" fmla="*/ 0 h 40"/>
                <a:gd name="T22" fmla="*/ 29 w 84"/>
                <a:gd name="T23" fmla="*/ 0 h 40"/>
                <a:gd name="T24" fmla="*/ 20 w 84"/>
                <a:gd name="T25" fmla="*/ 1 h 40"/>
                <a:gd name="T26" fmla="*/ 12 w 84"/>
                <a:gd name="T27" fmla="*/ 4 h 40"/>
                <a:gd name="T28" fmla="*/ 6 w 84"/>
                <a:gd name="T29" fmla="*/ 8 h 40"/>
                <a:gd name="T30" fmla="*/ 3 w 84"/>
                <a:gd name="T31" fmla="*/ 12 h 40"/>
                <a:gd name="T32" fmla="*/ 1 w 84"/>
                <a:gd name="T33" fmla="*/ 17 h 40"/>
                <a:gd name="T34" fmla="*/ 0 w 84"/>
                <a:gd name="T35" fmla="*/ 22 h 40"/>
                <a:gd name="T36" fmla="*/ 0 w 84"/>
                <a:gd name="T37" fmla="*/ 27 h 40"/>
                <a:gd name="T38" fmla="*/ 0 w 84"/>
                <a:gd name="T39" fmla="*/ 32 h 40"/>
                <a:gd name="T40" fmla="*/ 2 w 84"/>
                <a:gd name="T41" fmla="*/ 36 h 40"/>
                <a:gd name="T42" fmla="*/ 6 w 84"/>
                <a:gd name="T43" fmla="*/ 38 h 40"/>
                <a:gd name="T44" fmla="*/ 11 w 84"/>
                <a:gd name="T45" fmla="*/ 40 h 40"/>
                <a:gd name="T46" fmla="*/ 16 w 84"/>
                <a:gd name="T47" fmla="*/ 38 h 40"/>
                <a:gd name="T48" fmla="*/ 20 w 84"/>
                <a:gd name="T49" fmla="*/ 36 h 40"/>
                <a:gd name="T50" fmla="*/ 23 w 84"/>
                <a:gd name="T51" fmla="*/ 32 h 40"/>
                <a:gd name="T52" fmla="*/ 23 w 84"/>
                <a:gd name="T53" fmla="*/ 27 h 40"/>
                <a:gd name="T54" fmla="*/ 23 w 84"/>
                <a:gd name="T55" fmla="*/ 26 h 40"/>
                <a:gd name="T56" fmla="*/ 23 w 84"/>
                <a:gd name="T57" fmla="*/ 26 h 40"/>
                <a:gd name="T58" fmla="*/ 29 w 84"/>
                <a:gd name="T59" fmla="*/ 24 h 40"/>
                <a:gd name="T60" fmla="*/ 37 w 84"/>
                <a:gd name="T61" fmla="*/ 24 h 40"/>
                <a:gd name="T62" fmla="*/ 42 w 84"/>
                <a:gd name="T63" fmla="*/ 24 h 40"/>
                <a:gd name="T64" fmla="*/ 46 w 84"/>
                <a:gd name="T65" fmla="*/ 24 h 40"/>
                <a:gd name="T66" fmla="*/ 53 w 84"/>
                <a:gd name="T67" fmla="*/ 24 h 40"/>
                <a:gd name="T68" fmla="*/ 60 w 84"/>
                <a:gd name="T69" fmla="*/ 24 h 40"/>
                <a:gd name="T70" fmla="*/ 60 w 84"/>
                <a:gd name="T71" fmla="*/ 26 h 40"/>
                <a:gd name="T72" fmla="*/ 60 w 84"/>
                <a:gd name="T73" fmla="*/ 27 h 40"/>
                <a:gd name="T74" fmla="*/ 61 w 84"/>
                <a:gd name="T75" fmla="*/ 32 h 40"/>
                <a:gd name="T76" fmla="*/ 64 w 84"/>
                <a:gd name="T77" fmla="*/ 36 h 40"/>
                <a:gd name="T78" fmla="*/ 68 w 84"/>
                <a:gd name="T79" fmla="*/ 38 h 40"/>
                <a:gd name="T80" fmla="*/ 71 w 84"/>
                <a:gd name="T81" fmla="*/ 40 h 40"/>
                <a:gd name="T82" fmla="*/ 77 w 84"/>
                <a:gd name="T83" fmla="*/ 38 h 40"/>
                <a:gd name="T84" fmla="*/ 80 w 84"/>
                <a:gd name="T85" fmla="*/ 36 h 40"/>
                <a:gd name="T86" fmla="*/ 83 w 84"/>
                <a:gd name="T87" fmla="*/ 32 h 40"/>
                <a:gd name="T88" fmla="*/ 84 w 84"/>
                <a:gd name="T89"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40">
                  <a:moveTo>
                    <a:pt x="84" y="27"/>
                  </a:moveTo>
                  <a:lnTo>
                    <a:pt x="83" y="22"/>
                  </a:lnTo>
                  <a:lnTo>
                    <a:pt x="82" y="17"/>
                  </a:lnTo>
                  <a:lnTo>
                    <a:pt x="79" y="12"/>
                  </a:lnTo>
                  <a:lnTo>
                    <a:pt x="77" y="8"/>
                  </a:lnTo>
                  <a:lnTo>
                    <a:pt x="70" y="4"/>
                  </a:lnTo>
                  <a:lnTo>
                    <a:pt x="62" y="1"/>
                  </a:lnTo>
                  <a:lnTo>
                    <a:pt x="53" y="0"/>
                  </a:lnTo>
                  <a:lnTo>
                    <a:pt x="46" y="0"/>
                  </a:lnTo>
                  <a:lnTo>
                    <a:pt x="42" y="0"/>
                  </a:lnTo>
                  <a:lnTo>
                    <a:pt x="38" y="0"/>
                  </a:lnTo>
                  <a:lnTo>
                    <a:pt x="29" y="0"/>
                  </a:lnTo>
                  <a:lnTo>
                    <a:pt x="20" y="1"/>
                  </a:lnTo>
                  <a:lnTo>
                    <a:pt x="12" y="4"/>
                  </a:lnTo>
                  <a:lnTo>
                    <a:pt x="6" y="8"/>
                  </a:lnTo>
                  <a:lnTo>
                    <a:pt x="3" y="12"/>
                  </a:lnTo>
                  <a:lnTo>
                    <a:pt x="1" y="17"/>
                  </a:lnTo>
                  <a:lnTo>
                    <a:pt x="0" y="22"/>
                  </a:lnTo>
                  <a:lnTo>
                    <a:pt x="0" y="27"/>
                  </a:lnTo>
                  <a:lnTo>
                    <a:pt x="0" y="32"/>
                  </a:lnTo>
                  <a:lnTo>
                    <a:pt x="2" y="36"/>
                  </a:lnTo>
                  <a:lnTo>
                    <a:pt x="6" y="38"/>
                  </a:lnTo>
                  <a:lnTo>
                    <a:pt x="11" y="40"/>
                  </a:lnTo>
                  <a:lnTo>
                    <a:pt x="16" y="38"/>
                  </a:lnTo>
                  <a:lnTo>
                    <a:pt x="20" y="36"/>
                  </a:lnTo>
                  <a:lnTo>
                    <a:pt x="23" y="32"/>
                  </a:lnTo>
                  <a:lnTo>
                    <a:pt x="23" y="27"/>
                  </a:lnTo>
                  <a:lnTo>
                    <a:pt x="23" y="26"/>
                  </a:lnTo>
                  <a:lnTo>
                    <a:pt x="23" y="26"/>
                  </a:lnTo>
                  <a:lnTo>
                    <a:pt x="29" y="24"/>
                  </a:lnTo>
                  <a:lnTo>
                    <a:pt x="37" y="24"/>
                  </a:lnTo>
                  <a:lnTo>
                    <a:pt x="42" y="24"/>
                  </a:lnTo>
                  <a:lnTo>
                    <a:pt x="46" y="24"/>
                  </a:lnTo>
                  <a:lnTo>
                    <a:pt x="53" y="24"/>
                  </a:lnTo>
                  <a:lnTo>
                    <a:pt x="60" y="24"/>
                  </a:lnTo>
                  <a:lnTo>
                    <a:pt x="60" y="26"/>
                  </a:lnTo>
                  <a:lnTo>
                    <a:pt x="60" y="27"/>
                  </a:lnTo>
                  <a:lnTo>
                    <a:pt x="61" y="32"/>
                  </a:lnTo>
                  <a:lnTo>
                    <a:pt x="64" y="36"/>
                  </a:lnTo>
                  <a:lnTo>
                    <a:pt x="68" y="38"/>
                  </a:lnTo>
                  <a:lnTo>
                    <a:pt x="71" y="40"/>
                  </a:lnTo>
                  <a:lnTo>
                    <a:pt x="77" y="38"/>
                  </a:lnTo>
                  <a:lnTo>
                    <a:pt x="80" y="36"/>
                  </a:lnTo>
                  <a:lnTo>
                    <a:pt x="83" y="32"/>
                  </a:lnTo>
                  <a:lnTo>
                    <a:pt x="8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485">
              <a:extLst>
                <a:ext uri="{FF2B5EF4-FFF2-40B4-BE49-F238E27FC236}">
                  <a16:creationId xmlns:a16="http://schemas.microsoft.com/office/drawing/2014/main" id="{AEF75C0A-8534-8749-AA51-FCCE9B4FEDE7}"/>
                </a:ext>
              </a:extLst>
            </p:cNvPr>
            <p:cNvSpPr>
              <a:spLocks/>
            </p:cNvSpPr>
            <p:nvPr/>
          </p:nvSpPr>
          <p:spPr bwMode="auto">
            <a:xfrm>
              <a:off x="10604500" y="7169150"/>
              <a:ext cx="33337" cy="15875"/>
            </a:xfrm>
            <a:custGeom>
              <a:avLst/>
              <a:gdLst>
                <a:gd name="T0" fmla="*/ 25 w 85"/>
                <a:gd name="T1" fmla="*/ 27 h 40"/>
                <a:gd name="T2" fmla="*/ 25 w 85"/>
                <a:gd name="T3" fmla="*/ 26 h 40"/>
                <a:gd name="T4" fmla="*/ 25 w 85"/>
                <a:gd name="T5" fmla="*/ 26 h 40"/>
                <a:gd name="T6" fmla="*/ 31 w 85"/>
                <a:gd name="T7" fmla="*/ 24 h 40"/>
                <a:gd name="T8" fmla="*/ 39 w 85"/>
                <a:gd name="T9" fmla="*/ 24 h 40"/>
                <a:gd name="T10" fmla="*/ 43 w 85"/>
                <a:gd name="T11" fmla="*/ 24 h 40"/>
                <a:gd name="T12" fmla="*/ 47 w 85"/>
                <a:gd name="T13" fmla="*/ 24 h 40"/>
                <a:gd name="T14" fmla="*/ 56 w 85"/>
                <a:gd name="T15" fmla="*/ 24 h 40"/>
                <a:gd name="T16" fmla="*/ 61 w 85"/>
                <a:gd name="T17" fmla="*/ 24 h 40"/>
                <a:gd name="T18" fmla="*/ 61 w 85"/>
                <a:gd name="T19" fmla="*/ 26 h 40"/>
                <a:gd name="T20" fmla="*/ 61 w 85"/>
                <a:gd name="T21" fmla="*/ 27 h 40"/>
                <a:gd name="T22" fmla="*/ 62 w 85"/>
                <a:gd name="T23" fmla="*/ 32 h 40"/>
                <a:gd name="T24" fmla="*/ 64 w 85"/>
                <a:gd name="T25" fmla="*/ 36 h 40"/>
                <a:gd name="T26" fmla="*/ 68 w 85"/>
                <a:gd name="T27" fmla="*/ 38 h 40"/>
                <a:gd name="T28" fmla="*/ 73 w 85"/>
                <a:gd name="T29" fmla="*/ 40 h 40"/>
                <a:gd name="T30" fmla="*/ 77 w 85"/>
                <a:gd name="T31" fmla="*/ 38 h 40"/>
                <a:gd name="T32" fmla="*/ 81 w 85"/>
                <a:gd name="T33" fmla="*/ 36 h 40"/>
                <a:gd name="T34" fmla="*/ 84 w 85"/>
                <a:gd name="T35" fmla="*/ 32 h 40"/>
                <a:gd name="T36" fmla="*/ 85 w 85"/>
                <a:gd name="T37" fmla="*/ 27 h 40"/>
                <a:gd name="T38" fmla="*/ 85 w 85"/>
                <a:gd name="T39" fmla="*/ 22 h 40"/>
                <a:gd name="T40" fmla="*/ 84 w 85"/>
                <a:gd name="T41" fmla="*/ 17 h 40"/>
                <a:gd name="T42" fmla="*/ 81 w 85"/>
                <a:gd name="T43" fmla="*/ 12 h 40"/>
                <a:gd name="T44" fmla="*/ 77 w 85"/>
                <a:gd name="T45" fmla="*/ 8 h 40"/>
                <a:gd name="T46" fmla="*/ 71 w 85"/>
                <a:gd name="T47" fmla="*/ 4 h 40"/>
                <a:gd name="T48" fmla="*/ 63 w 85"/>
                <a:gd name="T49" fmla="*/ 1 h 40"/>
                <a:gd name="T50" fmla="*/ 56 w 85"/>
                <a:gd name="T51" fmla="*/ 0 h 40"/>
                <a:gd name="T52" fmla="*/ 47 w 85"/>
                <a:gd name="T53" fmla="*/ 0 h 40"/>
                <a:gd name="T54" fmla="*/ 43 w 85"/>
                <a:gd name="T55" fmla="*/ 0 h 40"/>
                <a:gd name="T56" fmla="*/ 39 w 85"/>
                <a:gd name="T57" fmla="*/ 0 h 40"/>
                <a:gd name="T58" fmla="*/ 30 w 85"/>
                <a:gd name="T59" fmla="*/ 0 h 40"/>
                <a:gd name="T60" fmla="*/ 22 w 85"/>
                <a:gd name="T61" fmla="*/ 1 h 40"/>
                <a:gd name="T62" fmla="*/ 14 w 85"/>
                <a:gd name="T63" fmla="*/ 4 h 40"/>
                <a:gd name="T64" fmla="*/ 8 w 85"/>
                <a:gd name="T65" fmla="*/ 8 h 40"/>
                <a:gd name="T66" fmla="*/ 4 w 85"/>
                <a:gd name="T67" fmla="*/ 12 h 40"/>
                <a:gd name="T68" fmla="*/ 2 w 85"/>
                <a:gd name="T69" fmla="*/ 17 h 40"/>
                <a:gd name="T70" fmla="*/ 0 w 85"/>
                <a:gd name="T71" fmla="*/ 22 h 40"/>
                <a:gd name="T72" fmla="*/ 0 w 85"/>
                <a:gd name="T73" fmla="*/ 27 h 40"/>
                <a:gd name="T74" fmla="*/ 2 w 85"/>
                <a:gd name="T75" fmla="*/ 32 h 40"/>
                <a:gd name="T76" fmla="*/ 4 w 85"/>
                <a:gd name="T77" fmla="*/ 36 h 40"/>
                <a:gd name="T78" fmla="*/ 8 w 85"/>
                <a:gd name="T79" fmla="*/ 38 h 40"/>
                <a:gd name="T80" fmla="*/ 12 w 85"/>
                <a:gd name="T81" fmla="*/ 40 h 40"/>
                <a:gd name="T82" fmla="*/ 17 w 85"/>
                <a:gd name="T83" fmla="*/ 38 h 40"/>
                <a:gd name="T84" fmla="*/ 21 w 85"/>
                <a:gd name="T85" fmla="*/ 36 h 40"/>
                <a:gd name="T86" fmla="*/ 23 w 85"/>
                <a:gd name="T87" fmla="*/ 32 h 40"/>
                <a:gd name="T88" fmla="*/ 25 w 85"/>
                <a:gd name="T89"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5" h="40">
                  <a:moveTo>
                    <a:pt x="25" y="27"/>
                  </a:moveTo>
                  <a:lnTo>
                    <a:pt x="25" y="26"/>
                  </a:lnTo>
                  <a:lnTo>
                    <a:pt x="25" y="26"/>
                  </a:lnTo>
                  <a:lnTo>
                    <a:pt x="31" y="24"/>
                  </a:lnTo>
                  <a:lnTo>
                    <a:pt x="39" y="24"/>
                  </a:lnTo>
                  <a:lnTo>
                    <a:pt x="43" y="24"/>
                  </a:lnTo>
                  <a:lnTo>
                    <a:pt x="47" y="24"/>
                  </a:lnTo>
                  <a:lnTo>
                    <a:pt x="56" y="24"/>
                  </a:lnTo>
                  <a:lnTo>
                    <a:pt x="61" y="24"/>
                  </a:lnTo>
                  <a:lnTo>
                    <a:pt x="61" y="26"/>
                  </a:lnTo>
                  <a:lnTo>
                    <a:pt x="61" y="27"/>
                  </a:lnTo>
                  <a:lnTo>
                    <a:pt x="62" y="32"/>
                  </a:lnTo>
                  <a:lnTo>
                    <a:pt x="64" y="36"/>
                  </a:lnTo>
                  <a:lnTo>
                    <a:pt x="68" y="38"/>
                  </a:lnTo>
                  <a:lnTo>
                    <a:pt x="73" y="40"/>
                  </a:lnTo>
                  <a:lnTo>
                    <a:pt x="77" y="38"/>
                  </a:lnTo>
                  <a:lnTo>
                    <a:pt x="81" y="36"/>
                  </a:lnTo>
                  <a:lnTo>
                    <a:pt x="84" y="32"/>
                  </a:lnTo>
                  <a:lnTo>
                    <a:pt x="85" y="27"/>
                  </a:lnTo>
                  <a:lnTo>
                    <a:pt x="85" y="22"/>
                  </a:lnTo>
                  <a:lnTo>
                    <a:pt x="84" y="17"/>
                  </a:lnTo>
                  <a:lnTo>
                    <a:pt x="81" y="12"/>
                  </a:lnTo>
                  <a:lnTo>
                    <a:pt x="77" y="8"/>
                  </a:lnTo>
                  <a:lnTo>
                    <a:pt x="71" y="4"/>
                  </a:lnTo>
                  <a:lnTo>
                    <a:pt x="63" y="1"/>
                  </a:lnTo>
                  <a:lnTo>
                    <a:pt x="56" y="0"/>
                  </a:lnTo>
                  <a:lnTo>
                    <a:pt x="47" y="0"/>
                  </a:lnTo>
                  <a:lnTo>
                    <a:pt x="43" y="0"/>
                  </a:lnTo>
                  <a:lnTo>
                    <a:pt x="39" y="0"/>
                  </a:lnTo>
                  <a:lnTo>
                    <a:pt x="30" y="0"/>
                  </a:lnTo>
                  <a:lnTo>
                    <a:pt x="22" y="1"/>
                  </a:lnTo>
                  <a:lnTo>
                    <a:pt x="14" y="4"/>
                  </a:lnTo>
                  <a:lnTo>
                    <a:pt x="8" y="8"/>
                  </a:lnTo>
                  <a:lnTo>
                    <a:pt x="4" y="12"/>
                  </a:lnTo>
                  <a:lnTo>
                    <a:pt x="2" y="17"/>
                  </a:lnTo>
                  <a:lnTo>
                    <a:pt x="0" y="22"/>
                  </a:lnTo>
                  <a:lnTo>
                    <a:pt x="0" y="27"/>
                  </a:lnTo>
                  <a:lnTo>
                    <a:pt x="2" y="32"/>
                  </a:lnTo>
                  <a:lnTo>
                    <a:pt x="4" y="36"/>
                  </a:lnTo>
                  <a:lnTo>
                    <a:pt x="8" y="38"/>
                  </a:lnTo>
                  <a:lnTo>
                    <a:pt x="12" y="40"/>
                  </a:lnTo>
                  <a:lnTo>
                    <a:pt x="17" y="38"/>
                  </a:lnTo>
                  <a:lnTo>
                    <a:pt x="21" y="36"/>
                  </a:lnTo>
                  <a:lnTo>
                    <a:pt x="23" y="32"/>
                  </a:lnTo>
                  <a:lnTo>
                    <a:pt x="25"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Oval 24">
            <a:extLst>
              <a:ext uri="{FF2B5EF4-FFF2-40B4-BE49-F238E27FC236}">
                <a16:creationId xmlns:a16="http://schemas.microsoft.com/office/drawing/2014/main" id="{82C1206D-91E8-0B48-8BC8-4ED71B802B81}"/>
              </a:ext>
            </a:extLst>
          </p:cNvPr>
          <p:cNvSpPr/>
          <p:nvPr/>
        </p:nvSpPr>
        <p:spPr>
          <a:xfrm>
            <a:off x="9468085" y="4380865"/>
            <a:ext cx="817672" cy="817672"/>
          </a:xfrm>
          <a:prstGeom prst="ellipse">
            <a:avLst/>
          </a:prstGeom>
          <a:noFill/>
          <a:ln w="19050">
            <a:solidFill>
              <a:srgbClr val="1C8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419FD90-6AFF-754D-B89D-D1AED151866B}"/>
              </a:ext>
            </a:extLst>
          </p:cNvPr>
          <p:cNvGrpSpPr/>
          <p:nvPr/>
        </p:nvGrpSpPr>
        <p:grpSpPr>
          <a:xfrm>
            <a:off x="9665427" y="4578207"/>
            <a:ext cx="422988" cy="422988"/>
            <a:chOff x="10456863" y="7067550"/>
            <a:chExt cx="285750" cy="285750"/>
          </a:xfrm>
          <a:solidFill>
            <a:schemeClr val="bg1"/>
          </a:solidFill>
        </p:grpSpPr>
        <p:sp>
          <p:nvSpPr>
            <p:cNvPr id="27" name="Freeform 3483">
              <a:extLst>
                <a:ext uri="{FF2B5EF4-FFF2-40B4-BE49-F238E27FC236}">
                  <a16:creationId xmlns:a16="http://schemas.microsoft.com/office/drawing/2014/main" id="{5EB6A73D-0ABD-BC45-A00A-A33D194B9685}"/>
                </a:ext>
              </a:extLst>
            </p:cNvPr>
            <p:cNvSpPr>
              <a:spLocks/>
            </p:cNvSpPr>
            <p:nvPr/>
          </p:nvSpPr>
          <p:spPr bwMode="auto">
            <a:xfrm>
              <a:off x="10456863" y="7067550"/>
              <a:ext cx="285750" cy="285750"/>
            </a:xfrm>
            <a:custGeom>
              <a:avLst/>
              <a:gdLst>
                <a:gd name="T0" fmla="*/ 453 w 721"/>
                <a:gd name="T1" fmla="*/ 432 h 721"/>
                <a:gd name="T2" fmla="*/ 387 w 721"/>
                <a:gd name="T3" fmla="*/ 477 h 721"/>
                <a:gd name="T4" fmla="*/ 335 w 721"/>
                <a:gd name="T5" fmla="*/ 482 h 721"/>
                <a:gd name="T6" fmla="*/ 280 w 721"/>
                <a:gd name="T7" fmla="*/ 455 h 721"/>
                <a:gd name="T8" fmla="*/ 230 w 721"/>
                <a:gd name="T9" fmla="*/ 402 h 721"/>
                <a:gd name="T10" fmla="*/ 212 w 721"/>
                <a:gd name="T11" fmla="*/ 340 h 721"/>
                <a:gd name="T12" fmla="*/ 190 w 721"/>
                <a:gd name="T13" fmla="*/ 329 h 721"/>
                <a:gd name="T14" fmla="*/ 180 w 721"/>
                <a:gd name="T15" fmla="*/ 289 h 721"/>
                <a:gd name="T16" fmla="*/ 202 w 721"/>
                <a:gd name="T17" fmla="*/ 266 h 721"/>
                <a:gd name="T18" fmla="*/ 226 w 721"/>
                <a:gd name="T19" fmla="*/ 190 h 721"/>
                <a:gd name="T20" fmla="*/ 293 w 721"/>
                <a:gd name="T21" fmla="*/ 181 h 721"/>
                <a:gd name="T22" fmla="*/ 340 w 721"/>
                <a:gd name="T23" fmla="*/ 156 h 721"/>
                <a:gd name="T24" fmla="*/ 375 w 721"/>
                <a:gd name="T25" fmla="*/ 163 h 721"/>
                <a:gd name="T26" fmla="*/ 424 w 721"/>
                <a:gd name="T27" fmla="*/ 184 h 721"/>
                <a:gd name="T28" fmla="*/ 493 w 721"/>
                <a:gd name="T29" fmla="*/ 257 h 721"/>
                <a:gd name="T30" fmla="*/ 510 w 721"/>
                <a:gd name="T31" fmla="*/ 267 h 721"/>
                <a:gd name="T32" fmla="*/ 527 w 721"/>
                <a:gd name="T33" fmla="*/ 299 h 721"/>
                <a:gd name="T34" fmla="*/ 510 w 721"/>
                <a:gd name="T35" fmla="*/ 331 h 721"/>
                <a:gd name="T36" fmla="*/ 492 w 721"/>
                <a:gd name="T37" fmla="*/ 346 h 721"/>
                <a:gd name="T38" fmla="*/ 516 w 721"/>
                <a:gd name="T39" fmla="*/ 356 h 721"/>
                <a:gd name="T40" fmla="*/ 552 w 721"/>
                <a:gd name="T41" fmla="*/ 337 h 721"/>
                <a:gd name="T42" fmla="*/ 577 w 721"/>
                <a:gd name="T43" fmla="*/ 352 h 721"/>
                <a:gd name="T44" fmla="*/ 572 w 721"/>
                <a:gd name="T45" fmla="*/ 366 h 721"/>
                <a:gd name="T46" fmla="*/ 561 w 721"/>
                <a:gd name="T47" fmla="*/ 376 h 721"/>
                <a:gd name="T48" fmla="*/ 532 w 721"/>
                <a:gd name="T49" fmla="*/ 384 h 721"/>
                <a:gd name="T50" fmla="*/ 425 w 721"/>
                <a:gd name="T51" fmla="*/ 379 h 721"/>
                <a:gd name="T52" fmla="*/ 419 w 721"/>
                <a:gd name="T53" fmla="*/ 375 h 721"/>
                <a:gd name="T54" fmla="*/ 411 w 721"/>
                <a:gd name="T55" fmla="*/ 373 h 721"/>
                <a:gd name="T56" fmla="*/ 335 w 721"/>
                <a:gd name="T57" fmla="*/ 376 h 721"/>
                <a:gd name="T58" fmla="*/ 324 w 721"/>
                <a:gd name="T59" fmla="*/ 396 h 721"/>
                <a:gd name="T60" fmla="*/ 335 w 721"/>
                <a:gd name="T61" fmla="*/ 416 h 721"/>
                <a:gd name="T62" fmla="*/ 411 w 721"/>
                <a:gd name="T63" fmla="*/ 420 h 721"/>
                <a:gd name="T64" fmla="*/ 419 w 721"/>
                <a:gd name="T65" fmla="*/ 417 h 721"/>
                <a:gd name="T66" fmla="*/ 425 w 721"/>
                <a:gd name="T67" fmla="*/ 414 h 721"/>
                <a:gd name="T68" fmla="*/ 532 w 721"/>
                <a:gd name="T69" fmla="*/ 409 h 721"/>
                <a:gd name="T70" fmla="*/ 583 w 721"/>
                <a:gd name="T71" fmla="*/ 389 h 721"/>
                <a:gd name="T72" fmla="*/ 599 w 721"/>
                <a:gd name="T73" fmla="*/ 362 h 721"/>
                <a:gd name="T74" fmla="*/ 610 w 721"/>
                <a:gd name="T75" fmla="*/ 313 h 721"/>
                <a:gd name="T76" fmla="*/ 624 w 721"/>
                <a:gd name="T77" fmla="*/ 283 h 721"/>
                <a:gd name="T78" fmla="*/ 618 w 721"/>
                <a:gd name="T79" fmla="*/ 249 h 721"/>
                <a:gd name="T80" fmla="*/ 588 w 721"/>
                <a:gd name="T81" fmla="*/ 221 h 721"/>
                <a:gd name="T82" fmla="*/ 563 w 721"/>
                <a:gd name="T83" fmla="*/ 164 h 721"/>
                <a:gd name="T84" fmla="*/ 545 w 721"/>
                <a:gd name="T85" fmla="*/ 86 h 721"/>
                <a:gd name="T86" fmla="*/ 511 w 721"/>
                <a:gd name="T87" fmla="*/ 45 h 721"/>
                <a:gd name="T88" fmla="*/ 433 w 721"/>
                <a:gd name="T89" fmla="*/ 8 h 721"/>
                <a:gd name="T90" fmla="*/ 298 w 721"/>
                <a:gd name="T91" fmla="*/ 4 h 721"/>
                <a:gd name="T92" fmla="*/ 203 w 721"/>
                <a:gd name="T93" fmla="*/ 39 h 721"/>
                <a:gd name="T94" fmla="*/ 167 w 721"/>
                <a:gd name="T95" fmla="*/ 77 h 721"/>
                <a:gd name="T96" fmla="*/ 144 w 721"/>
                <a:gd name="T97" fmla="*/ 154 h 721"/>
                <a:gd name="T98" fmla="*/ 156 w 721"/>
                <a:gd name="T99" fmla="*/ 308 h 721"/>
                <a:gd name="T100" fmla="*/ 175 w 721"/>
                <a:gd name="T101" fmla="*/ 348 h 721"/>
                <a:gd name="T102" fmla="*/ 203 w 721"/>
                <a:gd name="T103" fmla="*/ 402 h 721"/>
                <a:gd name="T104" fmla="*/ 251 w 721"/>
                <a:gd name="T105" fmla="*/ 461 h 721"/>
                <a:gd name="T106" fmla="*/ 50 w 721"/>
                <a:gd name="T107" fmla="*/ 528 h 721"/>
                <a:gd name="T108" fmla="*/ 18 w 721"/>
                <a:gd name="T109" fmla="*/ 565 h 721"/>
                <a:gd name="T110" fmla="*/ 1 w 721"/>
                <a:gd name="T111" fmla="*/ 613 h 721"/>
                <a:gd name="T112" fmla="*/ 721 w 721"/>
                <a:gd name="T113" fmla="*/ 633 h 721"/>
                <a:gd name="T114" fmla="*/ 712 w 721"/>
                <a:gd name="T115" fmla="*/ 583 h 721"/>
                <a:gd name="T116" fmla="*/ 685 w 721"/>
                <a:gd name="T117" fmla="*/ 542 h 721"/>
                <a:gd name="T118" fmla="*/ 644 w 721"/>
                <a:gd name="T119" fmla="*/ 51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1" h="721">
                  <a:moveTo>
                    <a:pt x="633" y="507"/>
                  </a:moveTo>
                  <a:lnTo>
                    <a:pt x="460" y="459"/>
                  </a:lnTo>
                  <a:lnTo>
                    <a:pt x="473" y="446"/>
                  </a:lnTo>
                  <a:lnTo>
                    <a:pt x="484" y="433"/>
                  </a:lnTo>
                  <a:lnTo>
                    <a:pt x="453" y="432"/>
                  </a:lnTo>
                  <a:lnTo>
                    <a:pt x="441" y="444"/>
                  </a:lnTo>
                  <a:lnTo>
                    <a:pt x="427" y="455"/>
                  </a:lnTo>
                  <a:lnTo>
                    <a:pt x="414" y="464"/>
                  </a:lnTo>
                  <a:lnTo>
                    <a:pt x="400" y="470"/>
                  </a:lnTo>
                  <a:lnTo>
                    <a:pt x="387" y="477"/>
                  </a:lnTo>
                  <a:lnTo>
                    <a:pt x="374" y="480"/>
                  </a:lnTo>
                  <a:lnTo>
                    <a:pt x="362" y="484"/>
                  </a:lnTo>
                  <a:lnTo>
                    <a:pt x="353" y="484"/>
                  </a:lnTo>
                  <a:lnTo>
                    <a:pt x="344" y="484"/>
                  </a:lnTo>
                  <a:lnTo>
                    <a:pt x="335" y="482"/>
                  </a:lnTo>
                  <a:lnTo>
                    <a:pt x="325" y="479"/>
                  </a:lnTo>
                  <a:lnTo>
                    <a:pt x="315" y="474"/>
                  </a:lnTo>
                  <a:lnTo>
                    <a:pt x="303" y="469"/>
                  </a:lnTo>
                  <a:lnTo>
                    <a:pt x="292" y="462"/>
                  </a:lnTo>
                  <a:lnTo>
                    <a:pt x="280" y="455"/>
                  </a:lnTo>
                  <a:lnTo>
                    <a:pt x="269" y="446"/>
                  </a:lnTo>
                  <a:lnTo>
                    <a:pt x="257" y="437"/>
                  </a:lnTo>
                  <a:lnTo>
                    <a:pt x="247" y="426"/>
                  </a:lnTo>
                  <a:lnTo>
                    <a:pt x="238" y="415"/>
                  </a:lnTo>
                  <a:lnTo>
                    <a:pt x="230" y="402"/>
                  </a:lnTo>
                  <a:lnTo>
                    <a:pt x="224" y="389"/>
                  </a:lnTo>
                  <a:lnTo>
                    <a:pt x="218" y="375"/>
                  </a:lnTo>
                  <a:lnTo>
                    <a:pt x="215" y="361"/>
                  </a:lnTo>
                  <a:lnTo>
                    <a:pt x="213" y="346"/>
                  </a:lnTo>
                  <a:lnTo>
                    <a:pt x="212" y="340"/>
                  </a:lnTo>
                  <a:lnTo>
                    <a:pt x="209" y="337"/>
                  </a:lnTo>
                  <a:lnTo>
                    <a:pt x="206" y="334"/>
                  </a:lnTo>
                  <a:lnTo>
                    <a:pt x="202" y="333"/>
                  </a:lnTo>
                  <a:lnTo>
                    <a:pt x="195" y="331"/>
                  </a:lnTo>
                  <a:lnTo>
                    <a:pt x="190" y="329"/>
                  </a:lnTo>
                  <a:lnTo>
                    <a:pt x="186" y="325"/>
                  </a:lnTo>
                  <a:lnTo>
                    <a:pt x="184" y="321"/>
                  </a:lnTo>
                  <a:lnTo>
                    <a:pt x="180" y="310"/>
                  </a:lnTo>
                  <a:lnTo>
                    <a:pt x="180" y="299"/>
                  </a:lnTo>
                  <a:lnTo>
                    <a:pt x="180" y="289"/>
                  </a:lnTo>
                  <a:lnTo>
                    <a:pt x="184" y="279"/>
                  </a:lnTo>
                  <a:lnTo>
                    <a:pt x="186" y="274"/>
                  </a:lnTo>
                  <a:lnTo>
                    <a:pt x="190" y="270"/>
                  </a:lnTo>
                  <a:lnTo>
                    <a:pt x="195" y="267"/>
                  </a:lnTo>
                  <a:lnTo>
                    <a:pt x="202" y="266"/>
                  </a:lnTo>
                  <a:lnTo>
                    <a:pt x="206" y="266"/>
                  </a:lnTo>
                  <a:lnTo>
                    <a:pt x="209" y="263"/>
                  </a:lnTo>
                  <a:lnTo>
                    <a:pt x="212" y="261"/>
                  </a:lnTo>
                  <a:lnTo>
                    <a:pt x="213" y="257"/>
                  </a:lnTo>
                  <a:lnTo>
                    <a:pt x="226" y="190"/>
                  </a:lnTo>
                  <a:lnTo>
                    <a:pt x="243" y="189"/>
                  </a:lnTo>
                  <a:lnTo>
                    <a:pt x="257" y="189"/>
                  </a:lnTo>
                  <a:lnTo>
                    <a:pt x="271" y="186"/>
                  </a:lnTo>
                  <a:lnTo>
                    <a:pt x="283" y="184"/>
                  </a:lnTo>
                  <a:lnTo>
                    <a:pt x="293" y="181"/>
                  </a:lnTo>
                  <a:lnTo>
                    <a:pt x="303" y="179"/>
                  </a:lnTo>
                  <a:lnTo>
                    <a:pt x="311" y="175"/>
                  </a:lnTo>
                  <a:lnTo>
                    <a:pt x="319" y="171"/>
                  </a:lnTo>
                  <a:lnTo>
                    <a:pt x="331" y="163"/>
                  </a:lnTo>
                  <a:lnTo>
                    <a:pt x="340" y="156"/>
                  </a:lnTo>
                  <a:lnTo>
                    <a:pt x="348" y="147"/>
                  </a:lnTo>
                  <a:lnTo>
                    <a:pt x="353" y="139"/>
                  </a:lnTo>
                  <a:lnTo>
                    <a:pt x="358" y="147"/>
                  </a:lnTo>
                  <a:lnTo>
                    <a:pt x="365" y="156"/>
                  </a:lnTo>
                  <a:lnTo>
                    <a:pt x="375" y="163"/>
                  </a:lnTo>
                  <a:lnTo>
                    <a:pt x="387" y="171"/>
                  </a:lnTo>
                  <a:lnTo>
                    <a:pt x="394" y="175"/>
                  </a:lnTo>
                  <a:lnTo>
                    <a:pt x="403" y="179"/>
                  </a:lnTo>
                  <a:lnTo>
                    <a:pt x="412" y="181"/>
                  </a:lnTo>
                  <a:lnTo>
                    <a:pt x="424" y="184"/>
                  </a:lnTo>
                  <a:lnTo>
                    <a:pt x="435" y="186"/>
                  </a:lnTo>
                  <a:lnTo>
                    <a:pt x="448" y="189"/>
                  </a:lnTo>
                  <a:lnTo>
                    <a:pt x="464" y="190"/>
                  </a:lnTo>
                  <a:lnTo>
                    <a:pt x="479" y="190"/>
                  </a:lnTo>
                  <a:lnTo>
                    <a:pt x="493" y="257"/>
                  </a:lnTo>
                  <a:lnTo>
                    <a:pt x="495" y="261"/>
                  </a:lnTo>
                  <a:lnTo>
                    <a:pt x="497" y="263"/>
                  </a:lnTo>
                  <a:lnTo>
                    <a:pt x="501" y="266"/>
                  </a:lnTo>
                  <a:lnTo>
                    <a:pt x="505" y="266"/>
                  </a:lnTo>
                  <a:lnTo>
                    <a:pt x="510" y="267"/>
                  </a:lnTo>
                  <a:lnTo>
                    <a:pt x="515" y="270"/>
                  </a:lnTo>
                  <a:lnTo>
                    <a:pt x="519" y="274"/>
                  </a:lnTo>
                  <a:lnTo>
                    <a:pt x="523" y="279"/>
                  </a:lnTo>
                  <a:lnTo>
                    <a:pt x="525" y="289"/>
                  </a:lnTo>
                  <a:lnTo>
                    <a:pt x="527" y="299"/>
                  </a:lnTo>
                  <a:lnTo>
                    <a:pt x="525" y="310"/>
                  </a:lnTo>
                  <a:lnTo>
                    <a:pt x="523" y="321"/>
                  </a:lnTo>
                  <a:lnTo>
                    <a:pt x="519" y="325"/>
                  </a:lnTo>
                  <a:lnTo>
                    <a:pt x="515" y="329"/>
                  </a:lnTo>
                  <a:lnTo>
                    <a:pt x="510" y="331"/>
                  </a:lnTo>
                  <a:lnTo>
                    <a:pt x="505" y="333"/>
                  </a:lnTo>
                  <a:lnTo>
                    <a:pt x="500" y="334"/>
                  </a:lnTo>
                  <a:lnTo>
                    <a:pt x="496" y="337"/>
                  </a:lnTo>
                  <a:lnTo>
                    <a:pt x="493" y="340"/>
                  </a:lnTo>
                  <a:lnTo>
                    <a:pt x="492" y="346"/>
                  </a:lnTo>
                  <a:lnTo>
                    <a:pt x="492" y="353"/>
                  </a:lnTo>
                  <a:lnTo>
                    <a:pt x="492" y="360"/>
                  </a:lnTo>
                  <a:lnTo>
                    <a:pt x="515" y="360"/>
                  </a:lnTo>
                  <a:lnTo>
                    <a:pt x="516" y="358"/>
                  </a:lnTo>
                  <a:lnTo>
                    <a:pt x="516" y="356"/>
                  </a:lnTo>
                  <a:lnTo>
                    <a:pt x="524" y="352"/>
                  </a:lnTo>
                  <a:lnTo>
                    <a:pt x="531" y="348"/>
                  </a:lnTo>
                  <a:lnTo>
                    <a:pt x="536" y="343"/>
                  </a:lnTo>
                  <a:lnTo>
                    <a:pt x="541" y="337"/>
                  </a:lnTo>
                  <a:lnTo>
                    <a:pt x="552" y="337"/>
                  </a:lnTo>
                  <a:lnTo>
                    <a:pt x="564" y="337"/>
                  </a:lnTo>
                  <a:lnTo>
                    <a:pt x="570" y="335"/>
                  </a:lnTo>
                  <a:lnTo>
                    <a:pt x="577" y="335"/>
                  </a:lnTo>
                  <a:lnTo>
                    <a:pt x="577" y="348"/>
                  </a:lnTo>
                  <a:lnTo>
                    <a:pt x="577" y="352"/>
                  </a:lnTo>
                  <a:lnTo>
                    <a:pt x="575" y="356"/>
                  </a:lnTo>
                  <a:lnTo>
                    <a:pt x="575" y="356"/>
                  </a:lnTo>
                  <a:lnTo>
                    <a:pt x="575" y="356"/>
                  </a:lnTo>
                  <a:lnTo>
                    <a:pt x="574" y="362"/>
                  </a:lnTo>
                  <a:lnTo>
                    <a:pt x="572" y="366"/>
                  </a:lnTo>
                  <a:lnTo>
                    <a:pt x="569" y="370"/>
                  </a:lnTo>
                  <a:lnTo>
                    <a:pt x="565" y="374"/>
                  </a:lnTo>
                  <a:lnTo>
                    <a:pt x="564" y="374"/>
                  </a:lnTo>
                  <a:lnTo>
                    <a:pt x="564" y="375"/>
                  </a:lnTo>
                  <a:lnTo>
                    <a:pt x="561" y="376"/>
                  </a:lnTo>
                  <a:lnTo>
                    <a:pt x="560" y="378"/>
                  </a:lnTo>
                  <a:lnTo>
                    <a:pt x="550" y="382"/>
                  </a:lnTo>
                  <a:lnTo>
                    <a:pt x="540" y="384"/>
                  </a:lnTo>
                  <a:lnTo>
                    <a:pt x="534" y="384"/>
                  </a:lnTo>
                  <a:lnTo>
                    <a:pt x="532" y="384"/>
                  </a:lnTo>
                  <a:lnTo>
                    <a:pt x="429" y="384"/>
                  </a:lnTo>
                  <a:lnTo>
                    <a:pt x="429" y="384"/>
                  </a:lnTo>
                  <a:lnTo>
                    <a:pt x="428" y="382"/>
                  </a:lnTo>
                  <a:lnTo>
                    <a:pt x="425" y="380"/>
                  </a:lnTo>
                  <a:lnTo>
                    <a:pt x="425" y="379"/>
                  </a:lnTo>
                  <a:lnTo>
                    <a:pt x="424" y="378"/>
                  </a:lnTo>
                  <a:lnTo>
                    <a:pt x="423" y="378"/>
                  </a:lnTo>
                  <a:lnTo>
                    <a:pt x="421" y="376"/>
                  </a:lnTo>
                  <a:lnTo>
                    <a:pt x="420" y="375"/>
                  </a:lnTo>
                  <a:lnTo>
                    <a:pt x="419" y="375"/>
                  </a:lnTo>
                  <a:lnTo>
                    <a:pt x="418" y="374"/>
                  </a:lnTo>
                  <a:lnTo>
                    <a:pt x="416" y="374"/>
                  </a:lnTo>
                  <a:lnTo>
                    <a:pt x="415" y="374"/>
                  </a:lnTo>
                  <a:lnTo>
                    <a:pt x="414" y="373"/>
                  </a:lnTo>
                  <a:lnTo>
                    <a:pt x="411" y="373"/>
                  </a:lnTo>
                  <a:lnTo>
                    <a:pt x="409" y="373"/>
                  </a:lnTo>
                  <a:lnTo>
                    <a:pt x="348" y="373"/>
                  </a:lnTo>
                  <a:lnTo>
                    <a:pt x="343" y="373"/>
                  </a:lnTo>
                  <a:lnTo>
                    <a:pt x="339" y="374"/>
                  </a:lnTo>
                  <a:lnTo>
                    <a:pt x="335" y="376"/>
                  </a:lnTo>
                  <a:lnTo>
                    <a:pt x="331" y="379"/>
                  </a:lnTo>
                  <a:lnTo>
                    <a:pt x="328" y="383"/>
                  </a:lnTo>
                  <a:lnTo>
                    <a:pt x="326" y="387"/>
                  </a:lnTo>
                  <a:lnTo>
                    <a:pt x="325" y="392"/>
                  </a:lnTo>
                  <a:lnTo>
                    <a:pt x="324" y="396"/>
                  </a:lnTo>
                  <a:lnTo>
                    <a:pt x="325" y="401"/>
                  </a:lnTo>
                  <a:lnTo>
                    <a:pt x="326" y="406"/>
                  </a:lnTo>
                  <a:lnTo>
                    <a:pt x="328" y="410"/>
                  </a:lnTo>
                  <a:lnTo>
                    <a:pt x="331" y="414"/>
                  </a:lnTo>
                  <a:lnTo>
                    <a:pt x="335" y="416"/>
                  </a:lnTo>
                  <a:lnTo>
                    <a:pt x="339" y="419"/>
                  </a:lnTo>
                  <a:lnTo>
                    <a:pt x="343" y="420"/>
                  </a:lnTo>
                  <a:lnTo>
                    <a:pt x="348" y="420"/>
                  </a:lnTo>
                  <a:lnTo>
                    <a:pt x="409" y="420"/>
                  </a:lnTo>
                  <a:lnTo>
                    <a:pt x="411" y="420"/>
                  </a:lnTo>
                  <a:lnTo>
                    <a:pt x="414" y="419"/>
                  </a:lnTo>
                  <a:lnTo>
                    <a:pt x="415" y="419"/>
                  </a:lnTo>
                  <a:lnTo>
                    <a:pt x="416" y="419"/>
                  </a:lnTo>
                  <a:lnTo>
                    <a:pt x="418" y="417"/>
                  </a:lnTo>
                  <a:lnTo>
                    <a:pt x="419" y="417"/>
                  </a:lnTo>
                  <a:lnTo>
                    <a:pt x="420" y="416"/>
                  </a:lnTo>
                  <a:lnTo>
                    <a:pt x="421" y="416"/>
                  </a:lnTo>
                  <a:lnTo>
                    <a:pt x="423" y="415"/>
                  </a:lnTo>
                  <a:lnTo>
                    <a:pt x="424" y="414"/>
                  </a:lnTo>
                  <a:lnTo>
                    <a:pt x="425" y="414"/>
                  </a:lnTo>
                  <a:lnTo>
                    <a:pt x="425" y="412"/>
                  </a:lnTo>
                  <a:lnTo>
                    <a:pt x="428" y="411"/>
                  </a:lnTo>
                  <a:lnTo>
                    <a:pt x="429" y="409"/>
                  </a:lnTo>
                  <a:lnTo>
                    <a:pt x="429" y="409"/>
                  </a:lnTo>
                  <a:lnTo>
                    <a:pt x="532" y="409"/>
                  </a:lnTo>
                  <a:lnTo>
                    <a:pt x="545" y="407"/>
                  </a:lnTo>
                  <a:lnTo>
                    <a:pt x="557" y="405"/>
                  </a:lnTo>
                  <a:lnTo>
                    <a:pt x="569" y="400"/>
                  </a:lnTo>
                  <a:lnTo>
                    <a:pt x="579" y="393"/>
                  </a:lnTo>
                  <a:lnTo>
                    <a:pt x="583" y="389"/>
                  </a:lnTo>
                  <a:lnTo>
                    <a:pt x="588" y="384"/>
                  </a:lnTo>
                  <a:lnTo>
                    <a:pt x="592" y="379"/>
                  </a:lnTo>
                  <a:lnTo>
                    <a:pt x="595" y="374"/>
                  </a:lnTo>
                  <a:lnTo>
                    <a:pt x="597" y="369"/>
                  </a:lnTo>
                  <a:lnTo>
                    <a:pt x="599" y="362"/>
                  </a:lnTo>
                  <a:lnTo>
                    <a:pt x="600" y="356"/>
                  </a:lnTo>
                  <a:lnTo>
                    <a:pt x="601" y="348"/>
                  </a:lnTo>
                  <a:lnTo>
                    <a:pt x="601" y="322"/>
                  </a:lnTo>
                  <a:lnTo>
                    <a:pt x="606" y="319"/>
                  </a:lnTo>
                  <a:lnTo>
                    <a:pt x="610" y="313"/>
                  </a:lnTo>
                  <a:lnTo>
                    <a:pt x="614" y="308"/>
                  </a:lnTo>
                  <a:lnTo>
                    <a:pt x="618" y="302"/>
                  </a:lnTo>
                  <a:lnTo>
                    <a:pt x="620" y="297"/>
                  </a:lnTo>
                  <a:lnTo>
                    <a:pt x="623" y="289"/>
                  </a:lnTo>
                  <a:lnTo>
                    <a:pt x="624" y="283"/>
                  </a:lnTo>
                  <a:lnTo>
                    <a:pt x="624" y="276"/>
                  </a:lnTo>
                  <a:lnTo>
                    <a:pt x="624" y="269"/>
                  </a:lnTo>
                  <a:lnTo>
                    <a:pt x="623" y="262"/>
                  </a:lnTo>
                  <a:lnTo>
                    <a:pt x="620" y="256"/>
                  </a:lnTo>
                  <a:lnTo>
                    <a:pt x="618" y="249"/>
                  </a:lnTo>
                  <a:lnTo>
                    <a:pt x="613" y="242"/>
                  </a:lnTo>
                  <a:lnTo>
                    <a:pt x="608" y="236"/>
                  </a:lnTo>
                  <a:lnTo>
                    <a:pt x="602" y="230"/>
                  </a:lnTo>
                  <a:lnTo>
                    <a:pt x="596" y="225"/>
                  </a:lnTo>
                  <a:lnTo>
                    <a:pt x="588" y="221"/>
                  </a:lnTo>
                  <a:lnTo>
                    <a:pt x="581" y="218"/>
                  </a:lnTo>
                  <a:lnTo>
                    <a:pt x="573" y="217"/>
                  </a:lnTo>
                  <a:lnTo>
                    <a:pt x="564" y="216"/>
                  </a:lnTo>
                  <a:lnTo>
                    <a:pt x="555" y="216"/>
                  </a:lnTo>
                  <a:lnTo>
                    <a:pt x="563" y="164"/>
                  </a:lnTo>
                  <a:lnTo>
                    <a:pt x="563" y="153"/>
                  </a:lnTo>
                  <a:lnTo>
                    <a:pt x="560" y="129"/>
                  </a:lnTo>
                  <a:lnTo>
                    <a:pt x="555" y="112"/>
                  </a:lnTo>
                  <a:lnTo>
                    <a:pt x="549" y="95"/>
                  </a:lnTo>
                  <a:lnTo>
                    <a:pt x="545" y="86"/>
                  </a:lnTo>
                  <a:lnTo>
                    <a:pt x="538" y="77"/>
                  </a:lnTo>
                  <a:lnTo>
                    <a:pt x="533" y="68"/>
                  </a:lnTo>
                  <a:lnTo>
                    <a:pt x="525" y="59"/>
                  </a:lnTo>
                  <a:lnTo>
                    <a:pt x="518" y="51"/>
                  </a:lnTo>
                  <a:lnTo>
                    <a:pt x="511" y="45"/>
                  </a:lnTo>
                  <a:lnTo>
                    <a:pt x="502" y="39"/>
                  </a:lnTo>
                  <a:lnTo>
                    <a:pt x="495" y="34"/>
                  </a:lnTo>
                  <a:lnTo>
                    <a:pt x="475" y="23"/>
                  </a:lnTo>
                  <a:lnTo>
                    <a:pt x="455" y="14"/>
                  </a:lnTo>
                  <a:lnTo>
                    <a:pt x="433" y="8"/>
                  </a:lnTo>
                  <a:lnTo>
                    <a:pt x="409" y="4"/>
                  </a:lnTo>
                  <a:lnTo>
                    <a:pt x="382" y="0"/>
                  </a:lnTo>
                  <a:lnTo>
                    <a:pt x="353" y="0"/>
                  </a:lnTo>
                  <a:lnTo>
                    <a:pt x="325" y="0"/>
                  </a:lnTo>
                  <a:lnTo>
                    <a:pt x="298" y="4"/>
                  </a:lnTo>
                  <a:lnTo>
                    <a:pt x="274" y="8"/>
                  </a:lnTo>
                  <a:lnTo>
                    <a:pt x="251" y="14"/>
                  </a:lnTo>
                  <a:lnTo>
                    <a:pt x="230" y="23"/>
                  </a:lnTo>
                  <a:lnTo>
                    <a:pt x="212" y="34"/>
                  </a:lnTo>
                  <a:lnTo>
                    <a:pt x="203" y="39"/>
                  </a:lnTo>
                  <a:lnTo>
                    <a:pt x="195" y="45"/>
                  </a:lnTo>
                  <a:lnTo>
                    <a:pt x="188" y="51"/>
                  </a:lnTo>
                  <a:lnTo>
                    <a:pt x="181" y="59"/>
                  </a:lnTo>
                  <a:lnTo>
                    <a:pt x="174" y="68"/>
                  </a:lnTo>
                  <a:lnTo>
                    <a:pt x="167" y="77"/>
                  </a:lnTo>
                  <a:lnTo>
                    <a:pt x="162" y="86"/>
                  </a:lnTo>
                  <a:lnTo>
                    <a:pt x="157" y="95"/>
                  </a:lnTo>
                  <a:lnTo>
                    <a:pt x="150" y="112"/>
                  </a:lnTo>
                  <a:lnTo>
                    <a:pt x="147" y="129"/>
                  </a:lnTo>
                  <a:lnTo>
                    <a:pt x="144" y="154"/>
                  </a:lnTo>
                  <a:lnTo>
                    <a:pt x="144" y="164"/>
                  </a:lnTo>
                  <a:lnTo>
                    <a:pt x="159" y="275"/>
                  </a:lnTo>
                  <a:lnTo>
                    <a:pt x="157" y="286"/>
                  </a:lnTo>
                  <a:lnTo>
                    <a:pt x="156" y="299"/>
                  </a:lnTo>
                  <a:lnTo>
                    <a:pt x="156" y="308"/>
                  </a:lnTo>
                  <a:lnTo>
                    <a:pt x="158" y="317"/>
                  </a:lnTo>
                  <a:lnTo>
                    <a:pt x="161" y="326"/>
                  </a:lnTo>
                  <a:lnTo>
                    <a:pt x="165" y="334"/>
                  </a:lnTo>
                  <a:lnTo>
                    <a:pt x="170" y="342"/>
                  </a:lnTo>
                  <a:lnTo>
                    <a:pt x="175" y="348"/>
                  </a:lnTo>
                  <a:lnTo>
                    <a:pt x="182" y="352"/>
                  </a:lnTo>
                  <a:lnTo>
                    <a:pt x="190" y="356"/>
                  </a:lnTo>
                  <a:lnTo>
                    <a:pt x="193" y="371"/>
                  </a:lnTo>
                  <a:lnTo>
                    <a:pt x="197" y="387"/>
                  </a:lnTo>
                  <a:lnTo>
                    <a:pt x="203" y="402"/>
                  </a:lnTo>
                  <a:lnTo>
                    <a:pt x="209" y="415"/>
                  </a:lnTo>
                  <a:lnTo>
                    <a:pt x="218" y="428"/>
                  </a:lnTo>
                  <a:lnTo>
                    <a:pt x="229" y="441"/>
                  </a:lnTo>
                  <a:lnTo>
                    <a:pt x="239" y="451"/>
                  </a:lnTo>
                  <a:lnTo>
                    <a:pt x="251" y="461"/>
                  </a:lnTo>
                  <a:lnTo>
                    <a:pt x="86" y="509"/>
                  </a:lnTo>
                  <a:lnTo>
                    <a:pt x="77" y="513"/>
                  </a:lnTo>
                  <a:lnTo>
                    <a:pt x="67" y="516"/>
                  </a:lnTo>
                  <a:lnTo>
                    <a:pt x="59" y="522"/>
                  </a:lnTo>
                  <a:lnTo>
                    <a:pt x="50" y="528"/>
                  </a:lnTo>
                  <a:lnTo>
                    <a:pt x="43" y="534"/>
                  </a:lnTo>
                  <a:lnTo>
                    <a:pt x="36" y="542"/>
                  </a:lnTo>
                  <a:lnTo>
                    <a:pt x="30" y="548"/>
                  </a:lnTo>
                  <a:lnTo>
                    <a:pt x="23" y="557"/>
                  </a:lnTo>
                  <a:lnTo>
                    <a:pt x="18" y="565"/>
                  </a:lnTo>
                  <a:lnTo>
                    <a:pt x="13" y="574"/>
                  </a:lnTo>
                  <a:lnTo>
                    <a:pt x="9" y="583"/>
                  </a:lnTo>
                  <a:lnTo>
                    <a:pt x="5" y="593"/>
                  </a:lnTo>
                  <a:lnTo>
                    <a:pt x="3" y="602"/>
                  </a:lnTo>
                  <a:lnTo>
                    <a:pt x="1" y="613"/>
                  </a:lnTo>
                  <a:lnTo>
                    <a:pt x="0" y="623"/>
                  </a:lnTo>
                  <a:lnTo>
                    <a:pt x="0" y="633"/>
                  </a:lnTo>
                  <a:lnTo>
                    <a:pt x="0" y="721"/>
                  </a:lnTo>
                  <a:lnTo>
                    <a:pt x="721" y="721"/>
                  </a:lnTo>
                  <a:lnTo>
                    <a:pt x="721" y="633"/>
                  </a:lnTo>
                  <a:lnTo>
                    <a:pt x="721" y="623"/>
                  </a:lnTo>
                  <a:lnTo>
                    <a:pt x="719" y="613"/>
                  </a:lnTo>
                  <a:lnTo>
                    <a:pt x="717" y="602"/>
                  </a:lnTo>
                  <a:lnTo>
                    <a:pt x="714" y="593"/>
                  </a:lnTo>
                  <a:lnTo>
                    <a:pt x="712" y="583"/>
                  </a:lnTo>
                  <a:lnTo>
                    <a:pt x="706" y="574"/>
                  </a:lnTo>
                  <a:lnTo>
                    <a:pt x="703" y="565"/>
                  </a:lnTo>
                  <a:lnTo>
                    <a:pt x="696" y="557"/>
                  </a:lnTo>
                  <a:lnTo>
                    <a:pt x="691" y="548"/>
                  </a:lnTo>
                  <a:lnTo>
                    <a:pt x="685" y="542"/>
                  </a:lnTo>
                  <a:lnTo>
                    <a:pt x="677" y="534"/>
                  </a:lnTo>
                  <a:lnTo>
                    <a:pt x="669" y="528"/>
                  </a:lnTo>
                  <a:lnTo>
                    <a:pt x="662" y="522"/>
                  </a:lnTo>
                  <a:lnTo>
                    <a:pt x="653" y="516"/>
                  </a:lnTo>
                  <a:lnTo>
                    <a:pt x="644" y="511"/>
                  </a:lnTo>
                  <a:lnTo>
                    <a:pt x="633" y="5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484">
              <a:extLst>
                <a:ext uri="{FF2B5EF4-FFF2-40B4-BE49-F238E27FC236}">
                  <a16:creationId xmlns:a16="http://schemas.microsoft.com/office/drawing/2014/main" id="{F245A648-5245-F442-A68D-A72564FAFF0B}"/>
                </a:ext>
              </a:extLst>
            </p:cNvPr>
            <p:cNvSpPr>
              <a:spLocks/>
            </p:cNvSpPr>
            <p:nvPr/>
          </p:nvSpPr>
          <p:spPr bwMode="auto">
            <a:xfrm>
              <a:off x="10555288" y="7169150"/>
              <a:ext cx="34925" cy="15875"/>
            </a:xfrm>
            <a:custGeom>
              <a:avLst/>
              <a:gdLst>
                <a:gd name="T0" fmla="*/ 84 w 84"/>
                <a:gd name="T1" fmla="*/ 27 h 40"/>
                <a:gd name="T2" fmla="*/ 83 w 84"/>
                <a:gd name="T3" fmla="*/ 22 h 40"/>
                <a:gd name="T4" fmla="*/ 82 w 84"/>
                <a:gd name="T5" fmla="*/ 17 h 40"/>
                <a:gd name="T6" fmla="*/ 79 w 84"/>
                <a:gd name="T7" fmla="*/ 12 h 40"/>
                <a:gd name="T8" fmla="*/ 77 w 84"/>
                <a:gd name="T9" fmla="*/ 8 h 40"/>
                <a:gd name="T10" fmla="*/ 70 w 84"/>
                <a:gd name="T11" fmla="*/ 4 h 40"/>
                <a:gd name="T12" fmla="*/ 62 w 84"/>
                <a:gd name="T13" fmla="*/ 1 h 40"/>
                <a:gd name="T14" fmla="*/ 53 w 84"/>
                <a:gd name="T15" fmla="*/ 0 h 40"/>
                <a:gd name="T16" fmla="*/ 46 w 84"/>
                <a:gd name="T17" fmla="*/ 0 h 40"/>
                <a:gd name="T18" fmla="*/ 42 w 84"/>
                <a:gd name="T19" fmla="*/ 0 h 40"/>
                <a:gd name="T20" fmla="*/ 38 w 84"/>
                <a:gd name="T21" fmla="*/ 0 h 40"/>
                <a:gd name="T22" fmla="*/ 29 w 84"/>
                <a:gd name="T23" fmla="*/ 0 h 40"/>
                <a:gd name="T24" fmla="*/ 20 w 84"/>
                <a:gd name="T25" fmla="*/ 1 h 40"/>
                <a:gd name="T26" fmla="*/ 12 w 84"/>
                <a:gd name="T27" fmla="*/ 4 h 40"/>
                <a:gd name="T28" fmla="*/ 6 w 84"/>
                <a:gd name="T29" fmla="*/ 8 h 40"/>
                <a:gd name="T30" fmla="*/ 3 w 84"/>
                <a:gd name="T31" fmla="*/ 12 h 40"/>
                <a:gd name="T32" fmla="*/ 1 w 84"/>
                <a:gd name="T33" fmla="*/ 17 h 40"/>
                <a:gd name="T34" fmla="*/ 0 w 84"/>
                <a:gd name="T35" fmla="*/ 22 h 40"/>
                <a:gd name="T36" fmla="*/ 0 w 84"/>
                <a:gd name="T37" fmla="*/ 27 h 40"/>
                <a:gd name="T38" fmla="*/ 0 w 84"/>
                <a:gd name="T39" fmla="*/ 32 h 40"/>
                <a:gd name="T40" fmla="*/ 2 w 84"/>
                <a:gd name="T41" fmla="*/ 36 h 40"/>
                <a:gd name="T42" fmla="*/ 6 w 84"/>
                <a:gd name="T43" fmla="*/ 38 h 40"/>
                <a:gd name="T44" fmla="*/ 11 w 84"/>
                <a:gd name="T45" fmla="*/ 40 h 40"/>
                <a:gd name="T46" fmla="*/ 16 w 84"/>
                <a:gd name="T47" fmla="*/ 38 h 40"/>
                <a:gd name="T48" fmla="*/ 20 w 84"/>
                <a:gd name="T49" fmla="*/ 36 h 40"/>
                <a:gd name="T50" fmla="*/ 23 w 84"/>
                <a:gd name="T51" fmla="*/ 32 h 40"/>
                <a:gd name="T52" fmla="*/ 23 w 84"/>
                <a:gd name="T53" fmla="*/ 27 h 40"/>
                <a:gd name="T54" fmla="*/ 23 w 84"/>
                <a:gd name="T55" fmla="*/ 26 h 40"/>
                <a:gd name="T56" fmla="*/ 23 w 84"/>
                <a:gd name="T57" fmla="*/ 26 h 40"/>
                <a:gd name="T58" fmla="*/ 29 w 84"/>
                <a:gd name="T59" fmla="*/ 24 h 40"/>
                <a:gd name="T60" fmla="*/ 37 w 84"/>
                <a:gd name="T61" fmla="*/ 24 h 40"/>
                <a:gd name="T62" fmla="*/ 42 w 84"/>
                <a:gd name="T63" fmla="*/ 24 h 40"/>
                <a:gd name="T64" fmla="*/ 46 w 84"/>
                <a:gd name="T65" fmla="*/ 24 h 40"/>
                <a:gd name="T66" fmla="*/ 53 w 84"/>
                <a:gd name="T67" fmla="*/ 24 h 40"/>
                <a:gd name="T68" fmla="*/ 60 w 84"/>
                <a:gd name="T69" fmla="*/ 24 h 40"/>
                <a:gd name="T70" fmla="*/ 60 w 84"/>
                <a:gd name="T71" fmla="*/ 26 h 40"/>
                <a:gd name="T72" fmla="*/ 60 w 84"/>
                <a:gd name="T73" fmla="*/ 27 h 40"/>
                <a:gd name="T74" fmla="*/ 61 w 84"/>
                <a:gd name="T75" fmla="*/ 32 h 40"/>
                <a:gd name="T76" fmla="*/ 64 w 84"/>
                <a:gd name="T77" fmla="*/ 36 h 40"/>
                <a:gd name="T78" fmla="*/ 68 w 84"/>
                <a:gd name="T79" fmla="*/ 38 h 40"/>
                <a:gd name="T80" fmla="*/ 71 w 84"/>
                <a:gd name="T81" fmla="*/ 40 h 40"/>
                <a:gd name="T82" fmla="*/ 77 w 84"/>
                <a:gd name="T83" fmla="*/ 38 h 40"/>
                <a:gd name="T84" fmla="*/ 80 w 84"/>
                <a:gd name="T85" fmla="*/ 36 h 40"/>
                <a:gd name="T86" fmla="*/ 83 w 84"/>
                <a:gd name="T87" fmla="*/ 32 h 40"/>
                <a:gd name="T88" fmla="*/ 84 w 84"/>
                <a:gd name="T89"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40">
                  <a:moveTo>
                    <a:pt x="84" y="27"/>
                  </a:moveTo>
                  <a:lnTo>
                    <a:pt x="83" y="22"/>
                  </a:lnTo>
                  <a:lnTo>
                    <a:pt x="82" y="17"/>
                  </a:lnTo>
                  <a:lnTo>
                    <a:pt x="79" y="12"/>
                  </a:lnTo>
                  <a:lnTo>
                    <a:pt x="77" y="8"/>
                  </a:lnTo>
                  <a:lnTo>
                    <a:pt x="70" y="4"/>
                  </a:lnTo>
                  <a:lnTo>
                    <a:pt x="62" y="1"/>
                  </a:lnTo>
                  <a:lnTo>
                    <a:pt x="53" y="0"/>
                  </a:lnTo>
                  <a:lnTo>
                    <a:pt x="46" y="0"/>
                  </a:lnTo>
                  <a:lnTo>
                    <a:pt x="42" y="0"/>
                  </a:lnTo>
                  <a:lnTo>
                    <a:pt x="38" y="0"/>
                  </a:lnTo>
                  <a:lnTo>
                    <a:pt x="29" y="0"/>
                  </a:lnTo>
                  <a:lnTo>
                    <a:pt x="20" y="1"/>
                  </a:lnTo>
                  <a:lnTo>
                    <a:pt x="12" y="4"/>
                  </a:lnTo>
                  <a:lnTo>
                    <a:pt x="6" y="8"/>
                  </a:lnTo>
                  <a:lnTo>
                    <a:pt x="3" y="12"/>
                  </a:lnTo>
                  <a:lnTo>
                    <a:pt x="1" y="17"/>
                  </a:lnTo>
                  <a:lnTo>
                    <a:pt x="0" y="22"/>
                  </a:lnTo>
                  <a:lnTo>
                    <a:pt x="0" y="27"/>
                  </a:lnTo>
                  <a:lnTo>
                    <a:pt x="0" y="32"/>
                  </a:lnTo>
                  <a:lnTo>
                    <a:pt x="2" y="36"/>
                  </a:lnTo>
                  <a:lnTo>
                    <a:pt x="6" y="38"/>
                  </a:lnTo>
                  <a:lnTo>
                    <a:pt x="11" y="40"/>
                  </a:lnTo>
                  <a:lnTo>
                    <a:pt x="16" y="38"/>
                  </a:lnTo>
                  <a:lnTo>
                    <a:pt x="20" y="36"/>
                  </a:lnTo>
                  <a:lnTo>
                    <a:pt x="23" y="32"/>
                  </a:lnTo>
                  <a:lnTo>
                    <a:pt x="23" y="27"/>
                  </a:lnTo>
                  <a:lnTo>
                    <a:pt x="23" y="26"/>
                  </a:lnTo>
                  <a:lnTo>
                    <a:pt x="23" y="26"/>
                  </a:lnTo>
                  <a:lnTo>
                    <a:pt x="29" y="24"/>
                  </a:lnTo>
                  <a:lnTo>
                    <a:pt x="37" y="24"/>
                  </a:lnTo>
                  <a:lnTo>
                    <a:pt x="42" y="24"/>
                  </a:lnTo>
                  <a:lnTo>
                    <a:pt x="46" y="24"/>
                  </a:lnTo>
                  <a:lnTo>
                    <a:pt x="53" y="24"/>
                  </a:lnTo>
                  <a:lnTo>
                    <a:pt x="60" y="24"/>
                  </a:lnTo>
                  <a:lnTo>
                    <a:pt x="60" y="26"/>
                  </a:lnTo>
                  <a:lnTo>
                    <a:pt x="60" y="27"/>
                  </a:lnTo>
                  <a:lnTo>
                    <a:pt x="61" y="32"/>
                  </a:lnTo>
                  <a:lnTo>
                    <a:pt x="64" y="36"/>
                  </a:lnTo>
                  <a:lnTo>
                    <a:pt x="68" y="38"/>
                  </a:lnTo>
                  <a:lnTo>
                    <a:pt x="71" y="40"/>
                  </a:lnTo>
                  <a:lnTo>
                    <a:pt x="77" y="38"/>
                  </a:lnTo>
                  <a:lnTo>
                    <a:pt x="80" y="36"/>
                  </a:lnTo>
                  <a:lnTo>
                    <a:pt x="83" y="32"/>
                  </a:lnTo>
                  <a:lnTo>
                    <a:pt x="8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485">
              <a:extLst>
                <a:ext uri="{FF2B5EF4-FFF2-40B4-BE49-F238E27FC236}">
                  <a16:creationId xmlns:a16="http://schemas.microsoft.com/office/drawing/2014/main" id="{A1796EF9-2CAA-7F4F-A910-18D06E006DD8}"/>
                </a:ext>
              </a:extLst>
            </p:cNvPr>
            <p:cNvSpPr>
              <a:spLocks/>
            </p:cNvSpPr>
            <p:nvPr/>
          </p:nvSpPr>
          <p:spPr bwMode="auto">
            <a:xfrm>
              <a:off x="10604500" y="7169150"/>
              <a:ext cx="33337" cy="15875"/>
            </a:xfrm>
            <a:custGeom>
              <a:avLst/>
              <a:gdLst>
                <a:gd name="T0" fmla="*/ 25 w 85"/>
                <a:gd name="T1" fmla="*/ 27 h 40"/>
                <a:gd name="T2" fmla="*/ 25 w 85"/>
                <a:gd name="T3" fmla="*/ 26 h 40"/>
                <a:gd name="T4" fmla="*/ 25 w 85"/>
                <a:gd name="T5" fmla="*/ 26 h 40"/>
                <a:gd name="T6" fmla="*/ 31 w 85"/>
                <a:gd name="T7" fmla="*/ 24 h 40"/>
                <a:gd name="T8" fmla="*/ 39 w 85"/>
                <a:gd name="T9" fmla="*/ 24 h 40"/>
                <a:gd name="T10" fmla="*/ 43 w 85"/>
                <a:gd name="T11" fmla="*/ 24 h 40"/>
                <a:gd name="T12" fmla="*/ 47 w 85"/>
                <a:gd name="T13" fmla="*/ 24 h 40"/>
                <a:gd name="T14" fmla="*/ 56 w 85"/>
                <a:gd name="T15" fmla="*/ 24 h 40"/>
                <a:gd name="T16" fmla="*/ 61 w 85"/>
                <a:gd name="T17" fmla="*/ 24 h 40"/>
                <a:gd name="T18" fmla="*/ 61 w 85"/>
                <a:gd name="T19" fmla="*/ 26 h 40"/>
                <a:gd name="T20" fmla="*/ 61 w 85"/>
                <a:gd name="T21" fmla="*/ 27 h 40"/>
                <a:gd name="T22" fmla="*/ 62 w 85"/>
                <a:gd name="T23" fmla="*/ 32 h 40"/>
                <a:gd name="T24" fmla="*/ 64 w 85"/>
                <a:gd name="T25" fmla="*/ 36 h 40"/>
                <a:gd name="T26" fmla="*/ 68 w 85"/>
                <a:gd name="T27" fmla="*/ 38 h 40"/>
                <a:gd name="T28" fmla="*/ 73 w 85"/>
                <a:gd name="T29" fmla="*/ 40 h 40"/>
                <a:gd name="T30" fmla="*/ 77 w 85"/>
                <a:gd name="T31" fmla="*/ 38 h 40"/>
                <a:gd name="T32" fmla="*/ 81 w 85"/>
                <a:gd name="T33" fmla="*/ 36 h 40"/>
                <a:gd name="T34" fmla="*/ 84 w 85"/>
                <a:gd name="T35" fmla="*/ 32 h 40"/>
                <a:gd name="T36" fmla="*/ 85 w 85"/>
                <a:gd name="T37" fmla="*/ 27 h 40"/>
                <a:gd name="T38" fmla="*/ 85 w 85"/>
                <a:gd name="T39" fmla="*/ 22 h 40"/>
                <a:gd name="T40" fmla="*/ 84 w 85"/>
                <a:gd name="T41" fmla="*/ 17 h 40"/>
                <a:gd name="T42" fmla="*/ 81 w 85"/>
                <a:gd name="T43" fmla="*/ 12 h 40"/>
                <a:gd name="T44" fmla="*/ 77 w 85"/>
                <a:gd name="T45" fmla="*/ 8 h 40"/>
                <a:gd name="T46" fmla="*/ 71 w 85"/>
                <a:gd name="T47" fmla="*/ 4 h 40"/>
                <a:gd name="T48" fmla="*/ 63 w 85"/>
                <a:gd name="T49" fmla="*/ 1 h 40"/>
                <a:gd name="T50" fmla="*/ 56 w 85"/>
                <a:gd name="T51" fmla="*/ 0 h 40"/>
                <a:gd name="T52" fmla="*/ 47 w 85"/>
                <a:gd name="T53" fmla="*/ 0 h 40"/>
                <a:gd name="T54" fmla="*/ 43 w 85"/>
                <a:gd name="T55" fmla="*/ 0 h 40"/>
                <a:gd name="T56" fmla="*/ 39 w 85"/>
                <a:gd name="T57" fmla="*/ 0 h 40"/>
                <a:gd name="T58" fmla="*/ 30 w 85"/>
                <a:gd name="T59" fmla="*/ 0 h 40"/>
                <a:gd name="T60" fmla="*/ 22 w 85"/>
                <a:gd name="T61" fmla="*/ 1 h 40"/>
                <a:gd name="T62" fmla="*/ 14 w 85"/>
                <a:gd name="T63" fmla="*/ 4 h 40"/>
                <a:gd name="T64" fmla="*/ 8 w 85"/>
                <a:gd name="T65" fmla="*/ 8 h 40"/>
                <a:gd name="T66" fmla="*/ 4 w 85"/>
                <a:gd name="T67" fmla="*/ 12 h 40"/>
                <a:gd name="T68" fmla="*/ 2 w 85"/>
                <a:gd name="T69" fmla="*/ 17 h 40"/>
                <a:gd name="T70" fmla="*/ 0 w 85"/>
                <a:gd name="T71" fmla="*/ 22 h 40"/>
                <a:gd name="T72" fmla="*/ 0 w 85"/>
                <a:gd name="T73" fmla="*/ 27 h 40"/>
                <a:gd name="T74" fmla="*/ 2 w 85"/>
                <a:gd name="T75" fmla="*/ 32 h 40"/>
                <a:gd name="T76" fmla="*/ 4 w 85"/>
                <a:gd name="T77" fmla="*/ 36 h 40"/>
                <a:gd name="T78" fmla="*/ 8 w 85"/>
                <a:gd name="T79" fmla="*/ 38 h 40"/>
                <a:gd name="T80" fmla="*/ 12 w 85"/>
                <a:gd name="T81" fmla="*/ 40 h 40"/>
                <a:gd name="T82" fmla="*/ 17 w 85"/>
                <a:gd name="T83" fmla="*/ 38 h 40"/>
                <a:gd name="T84" fmla="*/ 21 w 85"/>
                <a:gd name="T85" fmla="*/ 36 h 40"/>
                <a:gd name="T86" fmla="*/ 23 w 85"/>
                <a:gd name="T87" fmla="*/ 32 h 40"/>
                <a:gd name="T88" fmla="*/ 25 w 85"/>
                <a:gd name="T89"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5" h="40">
                  <a:moveTo>
                    <a:pt x="25" y="27"/>
                  </a:moveTo>
                  <a:lnTo>
                    <a:pt x="25" y="26"/>
                  </a:lnTo>
                  <a:lnTo>
                    <a:pt x="25" y="26"/>
                  </a:lnTo>
                  <a:lnTo>
                    <a:pt x="31" y="24"/>
                  </a:lnTo>
                  <a:lnTo>
                    <a:pt x="39" y="24"/>
                  </a:lnTo>
                  <a:lnTo>
                    <a:pt x="43" y="24"/>
                  </a:lnTo>
                  <a:lnTo>
                    <a:pt x="47" y="24"/>
                  </a:lnTo>
                  <a:lnTo>
                    <a:pt x="56" y="24"/>
                  </a:lnTo>
                  <a:lnTo>
                    <a:pt x="61" y="24"/>
                  </a:lnTo>
                  <a:lnTo>
                    <a:pt x="61" y="26"/>
                  </a:lnTo>
                  <a:lnTo>
                    <a:pt x="61" y="27"/>
                  </a:lnTo>
                  <a:lnTo>
                    <a:pt x="62" y="32"/>
                  </a:lnTo>
                  <a:lnTo>
                    <a:pt x="64" y="36"/>
                  </a:lnTo>
                  <a:lnTo>
                    <a:pt x="68" y="38"/>
                  </a:lnTo>
                  <a:lnTo>
                    <a:pt x="73" y="40"/>
                  </a:lnTo>
                  <a:lnTo>
                    <a:pt x="77" y="38"/>
                  </a:lnTo>
                  <a:lnTo>
                    <a:pt x="81" y="36"/>
                  </a:lnTo>
                  <a:lnTo>
                    <a:pt x="84" y="32"/>
                  </a:lnTo>
                  <a:lnTo>
                    <a:pt x="85" y="27"/>
                  </a:lnTo>
                  <a:lnTo>
                    <a:pt x="85" y="22"/>
                  </a:lnTo>
                  <a:lnTo>
                    <a:pt x="84" y="17"/>
                  </a:lnTo>
                  <a:lnTo>
                    <a:pt x="81" y="12"/>
                  </a:lnTo>
                  <a:lnTo>
                    <a:pt x="77" y="8"/>
                  </a:lnTo>
                  <a:lnTo>
                    <a:pt x="71" y="4"/>
                  </a:lnTo>
                  <a:lnTo>
                    <a:pt x="63" y="1"/>
                  </a:lnTo>
                  <a:lnTo>
                    <a:pt x="56" y="0"/>
                  </a:lnTo>
                  <a:lnTo>
                    <a:pt x="47" y="0"/>
                  </a:lnTo>
                  <a:lnTo>
                    <a:pt x="43" y="0"/>
                  </a:lnTo>
                  <a:lnTo>
                    <a:pt x="39" y="0"/>
                  </a:lnTo>
                  <a:lnTo>
                    <a:pt x="30" y="0"/>
                  </a:lnTo>
                  <a:lnTo>
                    <a:pt x="22" y="1"/>
                  </a:lnTo>
                  <a:lnTo>
                    <a:pt x="14" y="4"/>
                  </a:lnTo>
                  <a:lnTo>
                    <a:pt x="8" y="8"/>
                  </a:lnTo>
                  <a:lnTo>
                    <a:pt x="4" y="12"/>
                  </a:lnTo>
                  <a:lnTo>
                    <a:pt x="2" y="17"/>
                  </a:lnTo>
                  <a:lnTo>
                    <a:pt x="0" y="22"/>
                  </a:lnTo>
                  <a:lnTo>
                    <a:pt x="0" y="27"/>
                  </a:lnTo>
                  <a:lnTo>
                    <a:pt x="2" y="32"/>
                  </a:lnTo>
                  <a:lnTo>
                    <a:pt x="4" y="36"/>
                  </a:lnTo>
                  <a:lnTo>
                    <a:pt x="8" y="38"/>
                  </a:lnTo>
                  <a:lnTo>
                    <a:pt x="12" y="40"/>
                  </a:lnTo>
                  <a:lnTo>
                    <a:pt x="17" y="38"/>
                  </a:lnTo>
                  <a:lnTo>
                    <a:pt x="21" y="36"/>
                  </a:lnTo>
                  <a:lnTo>
                    <a:pt x="23" y="32"/>
                  </a:lnTo>
                  <a:lnTo>
                    <a:pt x="25"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Rounded Rectangle 30">
            <a:extLst>
              <a:ext uri="{FF2B5EF4-FFF2-40B4-BE49-F238E27FC236}">
                <a16:creationId xmlns:a16="http://schemas.microsoft.com/office/drawing/2014/main" id="{B0AFF79E-4C92-5B4F-9D09-0D3F4244B22E}"/>
              </a:ext>
            </a:extLst>
          </p:cNvPr>
          <p:cNvSpPr/>
          <p:nvPr/>
        </p:nvSpPr>
        <p:spPr>
          <a:xfrm>
            <a:off x="9200234" y="5375945"/>
            <a:ext cx="1353374" cy="406329"/>
          </a:xfrm>
          <a:prstGeom prst="roundRect">
            <a:avLst>
              <a:gd name="adj" fmla="val 50000"/>
            </a:avLst>
          </a:prstGeom>
          <a:solidFill>
            <a:srgbClr val="FF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AAB3CF-1964-1C42-A6AE-411A3D1AD028}"/>
              </a:ext>
            </a:extLst>
          </p:cNvPr>
          <p:cNvSpPr txBox="1"/>
          <p:nvPr/>
        </p:nvSpPr>
        <p:spPr>
          <a:xfrm>
            <a:off x="9361460" y="5435762"/>
            <a:ext cx="1054672" cy="307777"/>
          </a:xfrm>
          <a:prstGeom prst="rect">
            <a:avLst/>
          </a:prstGeom>
          <a:noFill/>
          <a:ln w="6350">
            <a:noFill/>
            <a:prstDash val="dash"/>
          </a:ln>
        </p:spPr>
        <p:txBody>
          <a:bodyPr wrap="square" lIns="0" tIns="0" rIns="0" bIns="0" rtlCol="0">
            <a:spAutoFit/>
          </a:bodyPr>
          <a:lstStyle/>
          <a:p>
            <a:pPr algn="ctr"/>
            <a:r>
              <a:rPr lang="en-US" sz="2000" b="1" spc="150" dirty="0">
                <a:latin typeface="Segoe UI Light" panose="020B0502040204020203" pitchFamily="34" charset="0"/>
                <a:cs typeface="Segoe UI Light" panose="020B0502040204020203" pitchFamily="34" charset="0"/>
              </a:rPr>
              <a:t>B</a:t>
            </a:r>
          </a:p>
        </p:txBody>
      </p:sp>
      <p:grpSp>
        <p:nvGrpSpPr>
          <p:cNvPr id="33" name="Group 32">
            <a:extLst>
              <a:ext uri="{FF2B5EF4-FFF2-40B4-BE49-F238E27FC236}">
                <a16:creationId xmlns:a16="http://schemas.microsoft.com/office/drawing/2014/main" id="{DC198EEA-FE5C-B145-8394-B21CB945940B}"/>
              </a:ext>
            </a:extLst>
          </p:cNvPr>
          <p:cNvGrpSpPr/>
          <p:nvPr/>
        </p:nvGrpSpPr>
        <p:grpSpPr>
          <a:xfrm>
            <a:off x="9235731" y="6055075"/>
            <a:ext cx="1282380" cy="630425"/>
            <a:chOff x="2177100" y="4005386"/>
            <a:chExt cx="1282380" cy="630425"/>
          </a:xfrm>
        </p:grpSpPr>
        <p:sp>
          <p:nvSpPr>
            <p:cNvPr id="34" name="Rectangle 33">
              <a:extLst>
                <a:ext uri="{FF2B5EF4-FFF2-40B4-BE49-F238E27FC236}">
                  <a16:creationId xmlns:a16="http://schemas.microsoft.com/office/drawing/2014/main" id="{C0EB36C3-5717-7C4D-B69C-39D7C81EB214}"/>
                </a:ext>
              </a:extLst>
            </p:cNvPr>
            <p:cNvSpPr/>
            <p:nvPr/>
          </p:nvSpPr>
          <p:spPr>
            <a:xfrm>
              <a:off x="2177100" y="4005386"/>
              <a:ext cx="1282380" cy="630425"/>
            </a:xfrm>
            <a:prstGeom prst="rect">
              <a:avLst/>
            </a:prstGeom>
            <a:solidFill>
              <a:schemeClr val="bg1">
                <a:lumMod val="95000"/>
              </a:schemeClr>
            </a:solidFill>
            <a:ln>
              <a:solidFill>
                <a:srgbClr val="33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5" name="TextBox 34">
              <a:extLst>
                <a:ext uri="{FF2B5EF4-FFF2-40B4-BE49-F238E27FC236}">
                  <a16:creationId xmlns:a16="http://schemas.microsoft.com/office/drawing/2014/main" id="{77B33061-EA90-8C42-A637-7F7C64C06090}"/>
                </a:ext>
              </a:extLst>
            </p:cNvPr>
            <p:cNvSpPr txBox="1"/>
            <p:nvPr/>
          </p:nvSpPr>
          <p:spPr>
            <a:xfrm>
              <a:off x="2237367" y="4148928"/>
              <a:ext cx="1189982" cy="369332"/>
            </a:xfrm>
            <a:prstGeom prst="rect">
              <a:avLst/>
            </a:prstGeom>
            <a:noFill/>
          </p:spPr>
          <p:txBody>
            <a:bodyPr wrap="square" lIns="0" rIns="0" rtlCol="0">
              <a:spAutoFit/>
            </a:bodyPr>
            <a:lstStyle/>
            <a:p>
              <a:pPr algn="ctr"/>
              <a:r>
                <a:rPr lang="en-US" b="1" dirty="0">
                  <a:latin typeface="Segoe UI Light" panose="020B0502040204020203" pitchFamily="34" charset="0"/>
                  <a:cs typeface="Segoe UI Light" panose="020B0502040204020203" pitchFamily="34" charset="0"/>
                </a:rPr>
                <a:t>PAN Card</a:t>
              </a:r>
            </a:p>
          </p:txBody>
        </p:sp>
      </p:grpSp>
      <p:cxnSp>
        <p:nvCxnSpPr>
          <p:cNvPr id="47" name="Straight Connector 46">
            <a:extLst>
              <a:ext uri="{FF2B5EF4-FFF2-40B4-BE49-F238E27FC236}">
                <a16:creationId xmlns:a16="http://schemas.microsoft.com/office/drawing/2014/main" id="{E443B913-7034-D54E-8688-0ABB896EEBFF}"/>
              </a:ext>
            </a:extLst>
          </p:cNvPr>
          <p:cNvCxnSpPr>
            <a:cxnSpLocks/>
          </p:cNvCxnSpPr>
          <p:nvPr/>
        </p:nvCxnSpPr>
        <p:spPr>
          <a:xfrm flipV="1">
            <a:off x="8614741" y="4752102"/>
            <a:ext cx="853344"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90035A9-09E7-DD42-9D22-E095FCBD253B}"/>
              </a:ext>
            </a:extLst>
          </p:cNvPr>
          <p:cNvCxnSpPr>
            <a:stCxn id="14" idx="2"/>
            <a:endCxn id="17" idx="0"/>
          </p:cNvCxnSpPr>
          <p:nvPr/>
        </p:nvCxnSpPr>
        <p:spPr>
          <a:xfrm>
            <a:off x="8205905" y="5782274"/>
            <a:ext cx="0" cy="2728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79349F-47AA-D64E-8833-C7A0103E331B}"/>
              </a:ext>
            </a:extLst>
          </p:cNvPr>
          <p:cNvCxnSpPr/>
          <p:nvPr/>
        </p:nvCxnSpPr>
        <p:spPr>
          <a:xfrm>
            <a:off x="9878347" y="5780299"/>
            <a:ext cx="0" cy="2728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217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52000">
              <a:schemeClr val="accent1">
                <a:lumMod val="5000"/>
                <a:lumOff val="95000"/>
              </a:schemeClr>
            </a:gs>
            <a:gs pos="71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Rectangle 7"/>
          <p:cNvSpPr/>
          <p:nvPr/>
        </p:nvSpPr>
        <p:spPr>
          <a:xfrm>
            <a:off x="7878076" y="5328567"/>
            <a:ext cx="3704324" cy="70955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cap="none" spc="0" normalizeH="0" baseline="0" noProof="0" dirty="0">
                <a:ln>
                  <a:noFill/>
                </a:ln>
                <a:solidFill>
                  <a:prstClr val="white"/>
                </a:solidFill>
                <a:effectLst/>
                <a:uLnTx/>
                <a:uFillTx/>
                <a:latin typeface="Calibri"/>
                <a:ea typeface="+mn-ea"/>
                <a:cs typeface="+mn-cs"/>
              </a:rPr>
              <a:t>Block size restrictions and lot of anonymity </a:t>
            </a:r>
          </a:p>
        </p:txBody>
      </p:sp>
      <p:sp>
        <p:nvSpPr>
          <p:cNvPr id="9" name="Rectangle 8"/>
          <p:cNvSpPr/>
          <p:nvPr/>
        </p:nvSpPr>
        <p:spPr>
          <a:xfrm>
            <a:off x="7878076" y="4585093"/>
            <a:ext cx="3704324" cy="7095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285750" lvl="0" indent="-285750">
              <a:buFont typeface="Arial" panose="020B0604020202020204" pitchFamily="34" charset="0"/>
              <a:buChar char="•"/>
              <a:defRPr/>
            </a:pPr>
            <a:r>
              <a:rPr lang="en-IN" b="1" dirty="0"/>
              <a:t>Hostility of the industry</a:t>
            </a:r>
            <a:endParaRPr kumimoji="0" lang="en-US" sz="1800" b="1" i="0" u="none" strike="noStrike" kern="0" cap="none" spc="0" normalizeH="0" baseline="0" noProof="0" dirty="0">
              <a:ln>
                <a:noFill/>
              </a:ln>
              <a:solidFill>
                <a:prstClr val="white"/>
              </a:solidFill>
              <a:effectLst/>
              <a:uLnTx/>
              <a:uFillTx/>
              <a:latin typeface="Calibri"/>
              <a:ea typeface="+mn-ea"/>
              <a:cs typeface="+mn-cs"/>
            </a:endParaRPr>
          </a:p>
        </p:txBody>
      </p:sp>
      <p:sp>
        <p:nvSpPr>
          <p:cNvPr id="10" name="Rectangle 9"/>
          <p:cNvSpPr/>
          <p:nvPr/>
        </p:nvSpPr>
        <p:spPr>
          <a:xfrm>
            <a:off x="7878076" y="3855266"/>
            <a:ext cx="3704324" cy="70955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285750" lvl="0" indent="-285750">
              <a:buFont typeface="Arial" panose="020B0604020202020204" pitchFamily="34" charset="0"/>
              <a:buChar char="•"/>
              <a:defRPr/>
            </a:pPr>
            <a:r>
              <a:rPr lang="en-US" b="1" kern="0" dirty="0">
                <a:solidFill>
                  <a:prstClr val="white"/>
                </a:solidFill>
              </a:rPr>
              <a:t>Legal Challenges</a:t>
            </a:r>
          </a:p>
        </p:txBody>
      </p:sp>
      <p:sp>
        <p:nvSpPr>
          <p:cNvPr id="17" name="Rectangle 16"/>
          <p:cNvSpPr/>
          <p:nvPr/>
        </p:nvSpPr>
        <p:spPr>
          <a:xfrm>
            <a:off x="7878076" y="1636873"/>
            <a:ext cx="3704324" cy="70955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285750" lvl="0" indent="-285750">
              <a:buFont typeface="Arial" panose="020B0604020202020204" pitchFamily="34" charset="0"/>
              <a:buChar char="•"/>
              <a:defRPr/>
            </a:pPr>
            <a:r>
              <a:rPr lang="en-US" b="1" kern="0" dirty="0">
                <a:solidFill>
                  <a:prstClr val="white"/>
                </a:solidFill>
              </a:rPr>
              <a:t>Performance and Scalability challenges</a:t>
            </a:r>
          </a:p>
        </p:txBody>
      </p:sp>
      <p:sp>
        <p:nvSpPr>
          <p:cNvPr id="18" name="Rectangle 17"/>
          <p:cNvSpPr/>
          <p:nvPr/>
        </p:nvSpPr>
        <p:spPr>
          <a:xfrm>
            <a:off x="7878076" y="2380348"/>
            <a:ext cx="3704324" cy="70955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285750" lvl="0" indent="-285750">
              <a:buFont typeface="Arial" panose="020B0604020202020204" pitchFamily="34" charset="0"/>
              <a:buChar char="•"/>
              <a:defRPr/>
            </a:pPr>
            <a:r>
              <a:rPr lang="en-US" b="1" kern="0" dirty="0">
                <a:solidFill>
                  <a:prstClr val="white"/>
                </a:solidFill>
              </a:rPr>
              <a:t>Skillset and Awareness related challenges</a:t>
            </a:r>
          </a:p>
        </p:txBody>
      </p:sp>
      <p:sp>
        <p:nvSpPr>
          <p:cNvPr id="19" name="Rectangle 18"/>
          <p:cNvSpPr/>
          <p:nvPr/>
        </p:nvSpPr>
        <p:spPr>
          <a:xfrm>
            <a:off x="7878076" y="3117551"/>
            <a:ext cx="3704324" cy="70955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0" rtlCol="0" anchor="ctr"/>
          <a:lstStyle/>
          <a:p>
            <a:pPr marL="285750" lvl="0" indent="-285750">
              <a:buFont typeface="Arial" panose="020B0604020202020204" pitchFamily="34" charset="0"/>
              <a:buChar char="•"/>
              <a:defRPr/>
            </a:pPr>
            <a:r>
              <a:rPr lang="en-US" b="1" kern="0" dirty="0">
                <a:solidFill>
                  <a:prstClr val="white"/>
                </a:solidFill>
              </a:rPr>
              <a:t>Security, Privacy and regulation challenges</a:t>
            </a:r>
          </a:p>
        </p:txBody>
      </p:sp>
      <p:sp>
        <p:nvSpPr>
          <p:cNvPr id="29" name="Rectangle 28"/>
          <p:cNvSpPr/>
          <p:nvPr/>
        </p:nvSpPr>
        <p:spPr>
          <a:xfrm flipH="1">
            <a:off x="609600" y="5328567"/>
            <a:ext cx="3704324" cy="70955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rtlCol="0" anchor="ctr"/>
          <a:lstStyle/>
          <a:p>
            <a:pPr marL="285750" lvl="0" indent="-285750">
              <a:buFont typeface="Arial" panose="020B0604020202020204" pitchFamily="34" charset="0"/>
              <a:buChar char="•"/>
              <a:defRPr/>
            </a:pPr>
            <a:r>
              <a:rPr lang="en-US" b="1" dirty="0"/>
              <a:t>Manual data entry mistakes</a:t>
            </a:r>
          </a:p>
        </p:txBody>
      </p:sp>
      <p:sp>
        <p:nvSpPr>
          <p:cNvPr id="30" name="Rectangle 29"/>
          <p:cNvSpPr/>
          <p:nvPr/>
        </p:nvSpPr>
        <p:spPr>
          <a:xfrm flipH="1">
            <a:off x="609600" y="4585093"/>
            <a:ext cx="3704324" cy="7095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rtlCol="0" anchor="ctr"/>
          <a:lstStyle/>
          <a:p>
            <a:pPr marL="285750" indent="-285750">
              <a:buFont typeface="Arial" panose="020B0604020202020204" pitchFamily="34" charset="0"/>
              <a:buChar char="•"/>
              <a:defRPr/>
            </a:pPr>
            <a:r>
              <a:rPr lang="en-IN" b="1" dirty="0"/>
              <a:t>Excessive security threats</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1" name="Rectangle 30"/>
          <p:cNvSpPr/>
          <p:nvPr/>
        </p:nvSpPr>
        <p:spPr>
          <a:xfrm flipH="1">
            <a:off x="609600" y="3855266"/>
            <a:ext cx="3704324" cy="70955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rtlCol="0" anchor="ctr"/>
          <a:lstStyle/>
          <a:p>
            <a:pPr marL="285750" indent="-285750">
              <a:buFont typeface="Arial" panose="020B0604020202020204" pitchFamily="34" charset="0"/>
              <a:buChar char="•"/>
              <a:defRPr/>
            </a:pPr>
            <a:r>
              <a:rPr lang="en-IN" b="1" dirty="0"/>
              <a:t>No uniformity in laws regarding cryptocurrencies</a:t>
            </a:r>
          </a:p>
        </p:txBody>
      </p:sp>
      <p:sp>
        <p:nvSpPr>
          <p:cNvPr id="35" name="Rectangle 34"/>
          <p:cNvSpPr/>
          <p:nvPr/>
        </p:nvSpPr>
        <p:spPr>
          <a:xfrm flipH="1">
            <a:off x="609600" y="1636873"/>
            <a:ext cx="3704324" cy="70955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rtlCol="0" anchor="ctr"/>
          <a:lstStyle/>
          <a:p>
            <a:pPr marL="285750" indent="-285750">
              <a:buFont typeface="Arial" panose="020B0604020202020204" pitchFamily="34" charset="0"/>
              <a:buChar char="•"/>
              <a:defRPr/>
            </a:pPr>
            <a:r>
              <a:rPr lang="en-IN" b="1" dirty="0">
                <a:solidFill>
                  <a:schemeClr val="bg1"/>
                </a:solidFill>
              </a:rPr>
              <a:t>Personal Information can’t be tracked</a:t>
            </a:r>
          </a:p>
        </p:txBody>
      </p:sp>
      <p:sp>
        <p:nvSpPr>
          <p:cNvPr id="36" name="Rectangle 35"/>
          <p:cNvSpPr/>
          <p:nvPr/>
        </p:nvSpPr>
        <p:spPr>
          <a:xfrm flipH="1">
            <a:off x="609600" y="2380348"/>
            <a:ext cx="3704324" cy="70955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rtlCol="0" anchor="ctr"/>
          <a:lstStyle/>
          <a:p>
            <a:pPr marL="285750" indent="-285750">
              <a:buFont typeface="Arial" panose="020B0604020202020204" pitchFamily="34" charset="0"/>
              <a:buChar char="•"/>
              <a:defRPr/>
            </a:pPr>
            <a:r>
              <a:rPr lang="en-IN" b="1" dirty="0"/>
              <a:t>Possibility of tax evasion</a:t>
            </a:r>
          </a:p>
        </p:txBody>
      </p:sp>
      <p:sp>
        <p:nvSpPr>
          <p:cNvPr id="37" name="Rectangle 36"/>
          <p:cNvSpPr/>
          <p:nvPr/>
        </p:nvSpPr>
        <p:spPr>
          <a:xfrm flipH="1">
            <a:off x="609600" y="3117551"/>
            <a:ext cx="3704324" cy="70955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rtlCol="0" anchor="ctr"/>
          <a:lstStyle/>
          <a:p>
            <a:pPr marL="285750" lvl="0" indent="-285750">
              <a:buFont typeface="Arial" panose="020B0604020202020204" pitchFamily="34" charset="0"/>
              <a:buChar char="•"/>
              <a:defRPr/>
            </a:pPr>
            <a:r>
              <a:rPr lang="en-US" b="1" dirty="0"/>
              <a:t>Highly Volatile</a:t>
            </a:r>
          </a:p>
        </p:txBody>
      </p:sp>
      <p:sp>
        <p:nvSpPr>
          <p:cNvPr id="32" name="Freeform 31 - 1"/>
          <p:cNvSpPr/>
          <p:nvPr/>
        </p:nvSpPr>
        <p:spPr>
          <a:xfrm flipH="1" flipV="1">
            <a:off x="4328414" y="4537127"/>
            <a:ext cx="1025094" cy="1505337"/>
          </a:xfrm>
          <a:custGeom>
            <a:avLst/>
            <a:gdLst>
              <a:gd name="connsiteX0" fmla="*/ 1364776 w 1364776"/>
              <a:gd name="connsiteY0" fmla="*/ 0 h 1487606"/>
              <a:gd name="connsiteX1" fmla="*/ 1364776 w 1364776"/>
              <a:gd name="connsiteY1" fmla="*/ 709684 h 1487606"/>
              <a:gd name="connsiteX2" fmla="*/ 0 w 1364776"/>
              <a:gd name="connsiteY2" fmla="*/ 1487606 h 1487606"/>
              <a:gd name="connsiteX3" fmla="*/ 0 w 1364776"/>
              <a:gd name="connsiteY3" fmla="*/ 1160060 h 1487606"/>
              <a:gd name="connsiteX4" fmla="*/ 1364776 w 1364776"/>
              <a:gd name="connsiteY4" fmla="*/ 0 h 1487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776" h="1487606">
                <a:moveTo>
                  <a:pt x="1364776" y="0"/>
                </a:moveTo>
                <a:lnTo>
                  <a:pt x="1364776" y="709684"/>
                </a:lnTo>
                <a:lnTo>
                  <a:pt x="0" y="1487606"/>
                </a:lnTo>
                <a:lnTo>
                  <a:pt x="0" y="1160060"/>
                </a:lnTo>
                <a:lnTo>
                  <a:pt x="1364776"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3" name="Freeform 32"/>
          <p:cNvSpPr/>
          <p:nvPr/>
        </p:nvSpPr>
        <p:spPr>
          <a:xfrm flipH="1" flipV="1">
            <a:off x="4328414" y="4178015"/>
            <a:ext cx="1025094" cy="1116628"/>
          </a:xfrm>
          <a:custGeom>
            <a:avLst/>
            <a:gdLst>
              <a:gd name="connsiteX0" fmla="*/ 1351128 w 1351128"/>
              <a:gd name="connsiteY0" fmla="*/ 0 h 1105468"/>
              <a:gd name="connsiteX1" fmla="*/ 1351128 w 1351128"/>
              <a:gd name="connsiteY1" fmla="*/ 696036 h 1105468"/>
              <a:gd name="connsiteX2" fmla="*/ 0 w 1351128"/>
              <a:gd name="connsiteY2" fmla="*/ 1105468 h 1105468"/>
              <a:gd name="connsiteX3" fmla="*/ 0 w 1351128"/>
              <a:gd name="connsiteY3" fmla="*/ 777922 h 1105468"/>
              <a:gd name="connsiteX4" fmla="*/ 1351128 w 1351128"/>
              <a:gd name="connsiteY4" fmla="*/ 0 h 110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128" h="1105468">
                <a:moveTo>
                  <a:pt x="1351128" y="0"/>
                </a:moveTo>
                <a:lnTo>
                  <a:pt x="1351128" y="696036"/>
                </a:lnTo>
                <a:lnTo>
                  <a:pt x="0" y="1105468"/>
                </a:lnTo>
                <a:lnTo>
                  <a:pt x="0" y="777922"/>
                </a:lnTo>
                <a:lnTo>
                  <a:pt x="1351128"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4" name="Freeform 33"/>
          <p:cNvSpPr/>
          <p:nvPr/>
        </p:nvSpPr>
        <p:spPr>
          <a:xfrm flipH="1" flipV="1">
            <a:off x="4328412" y="3855264"/>
            <a:ext cx="1025094" cy="707786"/>
          </a:xfrm>
          <a:custGeom>
            <a:avLst/>
            <a:gdLst>
              <a:gd name="connsiteX0" fmla="*/ 1350335 w 1350335"/>
              <a:gd name="connsiteY0" fmla="*/ 0 h 691116"/>
              <a:gd name="connsiteX1" fmla="*/ 1350335 w 1350335"/>
              <a:gd name="connsiteY1" fmla="*/ 691116 h 691116"/>
              <a:gd name="connsiteX2" fmla="*/ 0 w 1350335"/>
              <a:gd name="connsiteY2" fmla="*/ 691116 h 691116"/>
              <a:gd name="connsiteX3" fmla="*/ 0 w 1350335"/>
              <a:gd name="connsiteY3" fmla="*/ 382772 h 691116"/>
              <a:gd name="connsiteX4" fmla="*/ 1350335 w 1350335"/>
              <a:gd name="connsiteY4" fmla="*/ 0 h 691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35" h="691116">
                <a:moveTo>
                  <a:pt x="1350335" y="0"/>
                </a:moveTo>
                <a:lnTo>
                  <a:pt x="1350335" y="691116"/>
                </a:lnTo>
                <a:lnTo>
                  <a:pt x="0" y="691116"/>
                </a:lnTo>
                <a:lnTo>
                  <a:pt x="0" y="382772"/>
                </a:lnTo>
                <a:lnTo>
                  <a:pt x="1350335"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8" name="Freeform 37"/>
          <p:cNvSpPr/>
          <p:nvPr/>
        </p:nvSpPr>
        <p:spPr>
          <a:xfrm flipH="1">
            <a:off x="4328414" y="1635235"/>
            <a:ext cx="1025094" cy="1502628"/>
          </a:xfrm>
          <a:custGeom>
            <a:avLst/>
            <a:gdLst>
              <a:gd name="connsiteX0" fmla="*/ 1364776 w 1364776"/>
              <a:gd name="connsiteY0" fmla="*/ 0 h 1487606"/>
              <a:gd name="connsiteX1" fmla="*/ 1364776 w 1364776"/>
              <a:gd name="connsiteY1" fmla="*/ 709684 h 1487606"/>
              <a:gd name="connsiteX2" fmla="*/ 0 w 1364776"/>
              <a:gd name="connsiteY2" fmla="*/ 1487606 h 1487606"/>
              <a:gd name="connsiteX3" fmla="*/ 0 w 1364776"/>
              <a:gd name="connsiteY3" fmla="*/ 1160060 h 1487606"/>
              <a:gd name="connsiteX4" fmla="*/ 1364776 w 1364776"/>
              <a:gd name="connsiteY4" fmla="*/ 0 h 1487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776" h="1487606">
                <a:moveTo>
                  <a:pt x="1364776" y="0"/>
                </a:moveTo>
                <a:lnTo>
                  <a:pt x="1364776" y="709684"/>
                </a:lnTo>
                <a:lnTo>
                  <a:pt x="0" y="1487606"/>
                </a:lnTo>
                <a:lnTo>
                  <a:pt x="0" y="1160060"/>
                </a:lnTo>
                <a:lnTo>
                  <a:pt x="1364776"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9" name="Freeform 38"/>
          <p:cNvSpPr/>
          <p:nvPr/>
        </p:nvSpPr>
        <p:spPr>
          <a:xfrm flipH="1">
            <a:off x="4328414" y="2380078"/>
            <a:ext cx="1025094" cy="1116898"/>
          </a:xfrm>
          <a:custGeom>
            <a:avLst/>
            <a:gdLst>
              <a:gd name="connsiteX0" fmla="*/ 1351128 w 1351128"/>
              <a:gd name="connsiteY0" fmla="*/ 0 h 1105468"/>
              <a:gd name="connsiteX1" fmla="*/ 1351128 w 1351128"/>
              <a:gd name="connsiteY1" fmla="*/ 696036 h 1105468"/>
              <a:gd name="connsiteX2" fmla="*/ 0 w 1351128"/>
              <a:gd name="connsiteY2" fmla="*/ 1105468 h 1105468"/>
              <a:gd name="connsiteX3" fmla="*/ 0 w 1351128"/>
              <a:gd name="connsiteY3" fmla="*/ 777922 h 1105468"/>
              <a:gd name="connsiteX4" fmla="*/ 1351128 w 1351128"/>
              <a:gd name="connsiteY4" fmla="*/ 0 h 110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128" h="1105468">
                <a:moveTo>
                  <a:pt x="1351128" y="0"/>
                </a:moveTo>
                <a:lnTo>
                  <a:pt x="1351128" y="696036"/>
                </a:lnTo>
                <a:lnTo>
                  <a:pt x="0" y="1105468"/>
                </a:lnTo>
                <a:lnTo>
                  <a:pt x="0" y="777922"/>
                </a:lnTo>
                <a:lnTo>
                  <a:pt x="135112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0" name="Freeform 39"/>
          <p:cNvSpPr/>
          <p:nvPr/>
        </p:nvSpPr>
        <p:spPr>
          <a:xfrm flipH="1">
            <a:off x="4328411" y="3117551"/>
            <a:ext cx="1025094" cy="709551"/>
          </a:xfrm>
          <a:custGeom>
            <a:avLst/>
            <a:gdLst>
              <a:gd name="connsiteX0" fmla="*/ 1350335 w 1350335"/>
              <a:gd name="connsiteY0" fmla="*/ 0 h 691116"/>
              <a:gd name="connsiteX1" fmla="*/ 1350335 w 1350335"/>
              <a:gd name="connsiteY1" fmla="*/ 691116 h 691116"/>
              <a:gd name="connsiteX2" fmla="*/ 0 w 1350335"/>
              <a:gd name="connsiteY2" fmla="*/ 691116 h 691116"/>
              <a:gd name="connsiteX3" fmla="*/ 0 w 1350335"/>
              <a:gd name="connsiteY3" fmla="*/ 382772 h 691116"/>
              <a:gd name="connsiteX4" fmla="*/ 1350335 w 1350335"/>
              <a:gd name="connsiteY4" fmla="*/ 0 h 691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35" h="691116">
                <a:moveTo>
                  <a:pt x="1350335" y="0"/>
                </a:moveTo>
                <a:lnTo>
                  <a:pt x="1350335" y="691116"/>
                </a:lnTo>
                <a:lnTo>
                  <a:pt x="0" y="691116"/>
                </a:lnTo>
                <a:lnTo>
                  <a:pt x="0" y="382772"/>
                </a:lnTo>
                <a:lnTo>
                  <a:pt x="1350335" y="0"/>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4" name="Rectangle 43"/>
          <p:cNvSpPr/>
          <p:nvPr/>
        </p:nvSpPr>
        <p:spPr>
          <a:xfrm>
            <a:off x="10934400" y="1636873"/>
            <a:ext cx="648000" cy="709551"/>
          </a:xfrm>
          <a:prstGeom prst="rect">
            <a:avLst/>
          </a:prstGeom>
          <a:solidFill>
            <a:srgbClr val="00000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7</a:t>
            </a:r>
          </a:p>
        </p:txBody>
      </p:sp>
      <p:sp>
        <p:nvSpPr>
          <p:cNvPr id="45" name="Rectangle 44"/>
          <p:cNvSpPr/>
          <p:nvPr/>
        </p:nvSpPr>
        <p:spPr>
          <a:xfrm>
            <a:off x="10934400" y="2380348"/>
            <a:ext cx="648000" cy="709551"/>
          </a:xfrm>
          <a:prstGeom prst="rect">
            <a:avLst/>
          </a:prstGeom>
          <a:solidFill>
            <a:srgbClr val="00000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8</a:t>
            </a:r>
          </a:p>
        </p:txBody>
      </p:sp>
      <p:sp>
        <p:nvSpPr>
          <p:cNvPr id="46" name="Rectangle 45"/>
          <p:cNvSpPr/>
          <p:nvPr/>
        </p:nvSpPr>
        <p:spPr>
          <a:xfrm>
            <a:off x="10934400" y="3117551"/>
            <a:ext cx="648000" cy="709551"/>
          </a:xfrm>
          <a:prstGeom prst="rect">
            <a:avLst/>
          </a:prstGeom>
          <a:solidFill>
            <a:srgbClr val="00000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9</a:t>
            </a:r>
          </a:p>
        </p:txBody>
      </p:sp>
      <p:sp>
        <p:nvSpPr>
          <p:cNvPr id="47" name="Rectangle 46"/>
          <p:cNvSpPr/>
          <p:nvPr/>
        </p:nvSpPr>
        <p:spPr>
          <a:xfrm>
            <a:off x="10934400" y="3855266"/>
            <a:ext cx="648000" cy="709551"/>
          </a:xfrm>
          <a:prstGeom prst="rect">
            <a:avLst/>
          </a:prstGeom>
          <a:solidFill>
            <a:srgbClr val="00000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10</a:t>
            </a:r>
          </a:p>
        </p:txBody>
      </p:sp>
      <p:sp>
        <p:nvSpPr>
          <p:cNvPr id="48" name="Rectangle 47"/>
          <p:cNvSpPr/>
          <p:nvPr/>
        </p:nvSpPr>
        <p:spPr>
          <a:xfrm>
            <a:off x="10934400" y="4585093"/>
            <a:ext cx="648000" cy="709551"/>
          </a:xfrm>
          <a:prstGeom prst="rect">
            <a:avLst/>
          </a:prstGeom>
          <a:solidFill>
            <a:srgbClr val="00000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11</a:t>
            </a:r>
          </a:p>
        </p:txBody>
      </p:sp>
      <p:sp>
        <p:nvSpPr>
          <p:cNvPr id="49" name="Rectangle 48"/>
          <p:cNvSpPr/>
          <p:nvPr/>
        </p:nvSpPr>
        <p:spPr>
          <a:xfrm>
            <a:off x="10934400" y="5328567"/>
            <a:ext cx="648000" cy="709551"/>
          </a:xfrm>
          <a:prstGeom prst="rect">
            <a:avLst/>
          </a:prstGeom>
          <a:solidFill>
            <a:srgbClr val="00000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12</a:t>
            </a:r>
          </a:p>
        </p:txBody>
      </p:sp>
      <p:sp>
        <p:nvSpPr>
          <p:cNvPr id="51" name="Rectangle 50"/>
          <p:cNvSpPr/>
          <p:nvPr/>
        </p:nvSpPr>
        <p:spPr>
          <a:xfrm>
            <a:off x="609599" y="2380348"/>
            <a:ext cx="648000" cy="709551"/>
          </a:xfrm>
          <a:prstGeom prst="rect">
            <a:avLst/>
          </a:prstGeom>
          <a:solidFill>
            <a:srgbClr val="00000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400" b="1" kern="0" dirty="0">
                <a:solidFill>
                  <a:schemeClr val="bg1">
                    <a:lumMod val="95000"/>
                  </a:schemeClr>
                </a:solidFill>
              </a:rPr>
              <a:t>2</a:t>
            </a:r>
            <a:endParaRPr lang="en-US" b="1" kern="0" dirty="0">
              <a:solidFill>
                <a:schemeClr val="bg1">
                  <a:lumMod val="95000"/>
                </a:schemeClr>
              </a:solidFill>
            </a:endParaRPr>
          </a:p>
        </p:txBody>
      </p:sp>
      <p:sp>
        <p:nvSpPr>
          <p:cNvPr id="52" name="Rectangle 51"/>
          <p:cNvSpPr/>
          <p:nvPr/>
        </p:nvSpPr>
        <p:spPr>
          <a:xfrm>
            <a:off x="609599" y="3123823"/>
            <a:ext cx="648000" cy="709551"/>
          </a:xfrm>
          <a:prstGeom prst="rect">
            <a:avLst/>
          </a:prstGeom>
          <a:solidFill>
            <a:srgbClr val="00000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3</a:t>
            </a:r>
            <a:endParaRPr kumimoji="0" lang="en-US" sz="2000" b="1" i="0" u="none" strike="noStrike" kern="0" cap="none" spc="0" normalizeH="0" baseline="0" noProof="0" dirty="0">
              <a:ln>
                <a:noFill/>
              </a:ln>
              <a:solidFill>
                <a:prstClr val="white"/>
              </a:solidFill>
              <a:effectLst/>
              <a:uLnTx/>
              <a:uFillTx/>
              <a:latin typeface="Calibri"/>
              <a:ea typeface="+mn-ea"/>
              <a:cs typeface="+mn-cs"/>
            </a:endParaRPr>
          </a:p>
        </p:txBody>
      </p:sp>
      <p:sp>
        <p:nvSpPr>
          <p:cNvPr id="53" name="Rectangle 52"/>
          <p:cNvSpPr/>
          <p:nvPr/>
        </p:nvSpPr>
        <p:spPr>
          <a:xfrm>
            <a:off x="609599" y="3855266"/>
            <a:ext cx="648000" cy="709551"/>
          </a:xfrm>
          <a:prstGeom prst="rect">
            <a:avLst/>
          </a:prstGeom>
          <a:solidFill>
            <a:srgbClr val="00000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4</a:t>
            </a:r>
          </a:p>
        </p:txBody>
      </p:sp>
      <p:sp>
        <p:nvSpPr>
          <p:cNvPr id="54" name="Rectangle 53"/>
          <p:cNvSpPr/>
          <p:nvPr/>
        </p:nvSpPr>
        <p:spPr>
          <a:xfrm>
            <a:off x="609599" y="4585093"/>
            <a:ext cx="648000" cy="709551"/>
          </a:xfrm>
          <a:prstGeom prst="rect">
            <a:avLst/>
          </a:prstGeom>
          <a:solidFill>
            <a:srgbClr val="00000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5</a:t>
            </a:r>
          </a:p>
        </p:txBody>
      </p:sp>
      <p:sp>
        <p:nvSpPr>
          <p:cNvPr id="55" name="Rectangle 54"/>
          <p:cNvSpPr/>
          <p:nvPr/>
        </p:nvSpPr>
        <p:spPr>
          <a:xfrm>
            <a:off x="609599" y="5328567"/>
            <a:ext cx="648000" cy="709551"/>
          </a:xfrm>
          <a:prstGeom prst="rect">
            <a:avLst/>
          </a:prstGeom>
          <a:solidFill>
            <a:srgbClr val="00000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6</a:t>
            </a:r>
          </a:p>
        </p:txBody>
      </p:sp>
      <p:grpSp>
        <p:nvGrpSpPr>
          <p:cNvPr id="309" name="Hero2" descr="{&quot;Key&quot;:&quot;POWER_USER_SHAPE_ICON&quot;,&quot;Value&quot;:&quot;POWER_USER_SHAPE_ICON_STYLE_1&quot;}">
            <a:extLst>
              <a:ext uri="{FF2B5EF4-FFF2-40B4-BE49-F238E27FC236}">
                <a16:creationId xmlns:a16="http://schemas.microsoft.com/office/drawing/2014/main" id="{1D2CD1B6-07B7-411C-B014-EBA1EFF6A48F}"/>
              </a:ext>
            </a:extLst>
          </p:cNvPr>
          <p:cNvGrpSpPr>
            <a:grpSpLocks noChangeAspect="1"/>
          </p:cNvGrpSpPr>
          <p:nvPr/>
        </p:nvGrpSpPr>
        <p:grpSpPr>
          <a:xfrm>
            <a:off x="5442042" y="3445434"/>
            <a:ext cx="1330104" cy="1316868"/>
            <a:chOff x="2319338" y="1630363"/>
            <a:chExt cx="638175" cy="631825"/>
          </a:xfrm>
          <a:solidFill>
            <a:schemeClr val="accent1"/>
          </a:solidFill>
        </p:grpSpPr>
        <p:sp>
          <p:nvSpPr>
            <p:cNvPr id="310" name="Freeform 108">
              <a:extLst>
                <a:ext uri="{FF2B5EF4-FFF2-40B4-BE49-F238E27FC236}">
                  <a16:creationId xmlns:a16="http://schemas.microsoft.com/office/drawing/2014/main" id="{E83202AF-CE95-4508-B579-769378D0247D}"/>
                </a:ext>
              </a:extLst>
            </p:cNvPr>
            <p:cNvSpPr>
              <a:spLocks noEditPoints="1"/>
            </p:cNvSpPr>
            <p:nvPr/>
          </p:nvSpPr>
          <p:spPr bwMode="auto">
            <a:xfrm>
              <a:off x="2505075" y="1701801"/>
              <a:ext cx="112713" cy="112713"/>
            </a:xfrm>
            <a:custGeom>
              <a:avLst/>
              <a:gdLst>
                <a:gd name="T0" fmla="*/ 94 w 188"/>
                <a:gd name="T1" fmla="*/ 33 h 189"/>
                <a:gd name="T2" fmla="*/ 155 w 188"/>
                <a:gd name="T3" fmla="*/ 94 h 189"/>
                <a:gd name="T4" fmla="*/ 94 w 188"/>
                <a:gd name="T5" fmla="*/ 155 h 189"/>
                <a:gd name="T6" fmla="*/ 33 w 188"/>
                <a:gd name="T7" fmla="*/ 94 h 189"/>
                <a:gd name="T8" fmla="*/ 94 w 188"/>
                <a:gd name="T9" fmla="*/ 33 h 189"/>
                <a:gd name="T10" fmla="*/ 94 w 188"/>
                <a:gd name="T11" fmla="*/ 189 h 189"/>
                <a:gd name="T12" fmla="*/ 188 w 188"/>
                <a:gd name="T13" fmla="*/ 94 h 189"/>
                <a:gd name="T14" fmla="*/ 94 w 188"/>
                <a:gd name="T15" fmla="*/ 0 h 189"/>
                <a:gd name="T16" fmla="*/ 0 w 188"/>
                <a:gd name="T17" fmla="*/ 94 h 189"/>
                <a:gd name="T18" fmla="*/ 94 w 188"/>
                <a:gd name="T1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189">
                  <a:moveTo>
                    <a:pt x="94" y="33"/>
                  </a:moveTo>
                  <a:cubicBezTo>
                    <a:pt x="128" y="33"/>
                    <a:pt x="155" y="61"/>
                    <a:pt x="155" y="94"/>
                  </a:cubicBezTo>
                  <a:cubicBezTo>
                    <a:pt x="155" y="128"/>
                    <a:pt x="128" y="155"/>
                    <a:pt x="94" y="155"/>
                  </a:cubicBezTo>
                  <a:cubicBezTo>
                    <a:pt x="60" y="155"/>
                    <a:pt x="33" y="128"/>
                    <a:pt x="33" y="94"/>
                  </a:cubicBezTo>
                  <a:cubicBezTo>
                    <a:pt x="33" y="61"/>
                    <a:pt x="60" y="33"/>
                    <a:pt x="94" y="33"/>
                  </a:cubicBezTo>
                  <a:close/>
                  <a:moveTo>
                    <a:pt x="94" y="189"/>
                  </a:moveTo>
                  <a:cubicBezTo>
                    <a:pt x="146" y="189"/>
                    <a:pt x="188" y="146"/>
                    <a:pt x="188" y="94"/>
                  </a:cubicBezTo>
                  <a:cubicBezTo>
                    <a:pt x="188" y="42"/>
                    <a:pt x="146" y="0"/>
                    <a:pt x="94" y="0"/>
                  </a:cubicBezTo>
                  <a:cubicBezTo>
                    <a:pt x="42" y="0"/>
                    <a:pt x="0" y="42"/>
                    <a:pt x="0" y="94"/>
                  </a:cubicBezTo>
                  <a:cubicBezTo>
                    <a:pt x="0" y="146"/>
                    <a:pt x="42" y="189"/>
                    <a:pt x="94" y="1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1" name="Freeform 109">
              <a:extLst>
                <a:ext uri="{FF2B5EF4-FFF2-40B4-BE49-F238E27FC236}">
                  <a16:creationId xmlns:a16="http://schemas.microsoft.com/office/drawing/2014/main" id="{3EBE18FD-029A-497A-937C-41151139F7B0}"/>
                </a:ext>
              </a:extLst>
            </p:cNvPr>
            <p:cNvSpPr>
              <a:spLocks noEditPoints="1"/>
            </p:cNvSpPr>
            <p:nvPr/>
          </p:nvSpPr>
          <p:spPr bwMode="auto">
            <a:xfrm>
              <a:off x="2319338" y="1630363"/>
              <a:ext cx="638175" cy="631825"/>
            </a:xfrm>
            <a:custGeom>
              <a:avLst/>
              <a:gdLst>
                <a:gd name="T0" fmla="*/ 796 w 1069"/>
                <a:gd name="T1" fmla="*/ 85 h 1056"/>
                <a:gd name="T2" fmla="*/ 959 w 1069"/>
                <a:gd name="T3" fmla="*/ 148 h 1056"/>
                <a:gd name="T4" fmla="*/ 959 w 1069"/>
                <a:gd name="T5" fmla="*/ 171 h 1056"/>
                <a:gd name="T6" fmla="*/ 796 w 1069"/>
                <a:gd name="T7" fmla="*/ 234 h 1056"/>
                <a:gd name="T8" fmla="*/ 753 w 1069"/>
                <a:gd name="T9" fmla="*/ 1022 h 1056"/>
                <a:gd name="T10" fmla="*/ 743 w 1069"/>
                <a:gd name="T11" fmla="*/ 43 h 1056"/>
                <a:gd name="T12" fmla="*/ 762 w 1069"/>
                <a:gd name="T13" fmla="*/ 43 h 1056"/>
                <a:gd name="T14" fmla="*/ 547 w 1069"/>
                <a:gd name="T15" fmla="*/ 373 h 1056"/>
                <a:gd name="T16" fmla="*/ 488 w 1069"/>
                <a:gd name="T17" fmla="*/ 1004 h 1056"/>
                <a:gd name="T18" fmla="*/ 422 w 1069"/>
                <a:gd name="T19" fmla="*/ 1009 h 1056"/>
                <a:gd name="T20" fmla="*/ 405 w 1069"/>
                <a:gd name="T21" fmla="*/ 724 h 1056"/>
                <a:gd name="T22" fmla="*/ 388 w 1069"/>
                <a:gd name="T23" fmla="*/ 1011 h 1056"/>
                <a:gd name="T24" fmla="*/ 322 w 1069"/>
                <a:gd name="T25" fmla="*/ 1003 h 1056"/>
                <a:gd name="T26" fmla="*/ 305 w 1069"/>
                <a:gd name="T27" fmla="*/ 460 h 1056"/>
                <a:gd name="T28" fmla="*/ 288 w 1069"/>
                <a:gd name="T29" fmla="*/ 626 h 1056"/>
                <a:gd name="T30" fmla="*/ 204 w 1069"/>
                <a:gd name="T31" fmla="*/ 510 h 1056"/>
                <a:gd name="T32" fmla="*/ 344 w 1069"/>
                <a:gd name="T33" fmla="*/ 347 h 1056"/>
                <a:gd name="T34" fmla="*/ 406 w 1069"/>
                <a:gd name="T35" fmla="*/ 423 h 1056"/>
                <a:gd name="T36" fmla="*/ 455 w 1069"/>
                <a:gd name="T37" fmla="*/ 347 h 1056"/>
                <a:gd name="T38" fmla="*/ 710 w 1069"/>
                <a:gd name="T39" fmla="*/ 373 h 1056"/>
                <a:gd name="T40" fmla="*/ 208 w 1069"/>
                <a:gd name="T41" fmla="*/ 838 h 1056"/>
                <a:gd name="T42" fmla="*/ 226 w 1069"/>
                <a:gd name="T43" fmla="*/ 685 h 1056"/>
                <a:gd name="T44" fmla="*/ 206 w 1069"/>
                <a:gd name="T45" fmla="*/ 443 h 1056"/>
                <a:gd name="T46" fmla="*/ 180 w 1069"/>
                <a:gd name="T47" fmla="*/ 550 h 1056"/>
                <a:gd name="T48" fmla="*/ 288 w 1069"/>
                <a:gd name="T49" fmla="*/ 759 h 1056"/>
                <a:gd name="T50" fmla="*/ 995 w 1069"/>
                <a:gd name="T51" fmla="*/ 160 h 1056"/>
                <a:gd name="T52" fmla="*/ 1065 w 1069"/>
                <a:gd name="T53" fmla="*/ 67 h 1056"/>
                <a:gd name="T54" fmla="*/ 796 w 1069"/>
                <a:gd name="T55" fmla="*/ 52 h 1056"/>
                <a:gd name="T56" fmla="*/ 753 w 1069"/>
                <a:gd name="T57" fmla="*/ 0 h 1056"/>
                <a:gd name="T58" fmla="*/ 710 w 1069"/>
                <a:gd name="T59" fmla="*/ 314 h 1056"/>
                <a:gd name="T60" fmla="*/ 430 w 1069"/>
                <a:gd name="T61" fmla="*/ 323 h 1056"/>
                <a:gd name="T62" fmla="*/ 366 w 1069"/>
                <a:gd name="T63" fmla="*/ 321 h 1056"/>
                <a:gd name="T64" fmla="*/ 295 w 1069"/>
                <a:gd name="T65" fmla="*/ 314 h 1056"/>
                <a:gd name="T66" fmla="*/ 294 w 1069"/>
                <a:gd name="T67" fmla="*/ 314 h 1056"/>
                <a:gd name="T68" fmla="*/ 288 w 1069"/>
                <a:gd name="T69" fmla="*/ 315 h 1056"/>
                <a:gd name="T70" fmla="*/ 283 w 1069"/>
                <a:gd name="T71" fmla="*/ 319 h 1056"/>
                <a:gd name="T72" fmla="*/ 0 w 1069"/>
                <a:gd name="T73" fmla="*/ 563 h 1056"/>
                <a:gd name="T74" fmla="*/ 198 w 1069"/>
                <a:gd name="T75" fmla="*/ 707 h 1056"/>
                <a:gd name="T76" fmla="*/ 176 w 1069"/>
                <a:gd name="T77" fmla="*/ 885 h 1056"/>
                <a:gd name="T78" fmla="*/ 193 w 1069"/>
                <a:gd name="T79" fmla="*/ 887 h 1056"/>
                <a:gd name="T80" fmla="*/ 288 w 1069"/>
                <a:gd name="T81" fmla="*/ 1003 h 1056"/>
                <a:gd name="T82" fmla="*/ 357 w 1069"/>
                <a:gd name="T83" fmla="*/ 1055 h 1056"/>
                <a:gd name="T84" fmla="*/ 459 w 1069"/>
                <a:gd name="T85" fmla="*/ 1055 h 1056"/>
                <a:gd name="T86" fmla="*/ 521 w 1069"/>
                <a:gd name="T87" fmla="*/ 1004 h 1056"/>
                <a:gd name="T88" fmla="*/ 547 w 1069"/>
                <a:gd name="T89" fmla="*/ 406 h 1056"/>
                <a:gd name="T90" fmla="*/ 710 w 1069"/>
                <a:gd name="T91" fmla="*/ 1013 h 1056"/>
                <a:gd name="T92" fmla="*/ 796 w 1069"/>
                <a:gd name="T93" fmla="*/ 1013 h 1056"/>
                <a:gd name="T94" fmla="*/ 1042 w 1069"/>
                <a:gd name="T95" fmla="*/ 268 h 1056"/>
                <a:gd name="T96" fmla="*/ 1060 w 1069"/>
                <a:gd name="T97" fmla="*/ 225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9" h="1056">
                  <a:moveTo>
                    <a:pt x="796" y="234"/>
                  </a:moveTo>
                  <a:lnTo>
                    <a:pt x="796" y="85"/>
                  </a:lnTo>
                  <a:lnTo>
                    <a:pt x="1022" y="85"/>
                  </a:lnTo>
                  <a:lnTo>
                    <a:pt x="959" y="148"/>
                  </a:lnTo>
                  <a:cubicBezTo>
                    <a:pt x="956" y="151"/>
                    <a:pt x="954" y="155"/>
                    <a:pt x="954" y="160"/>
                  </a:cubicBezTo>
                  <a:cubicBezTo>
                    <a:pt x="954" y="164"/>
                    <a:pt x="956" y="168"/>
                    <a:pt x="959" y="171"/>
                  </a:cubicBezTo>
                  <a:lnTo>
                    <a:pt x="1022" y="234"/>
                  </a:lnTo>
                  <a:lnTo>
                    <a:pt x="796" y="234"/>
                  </a:lnTo>
                  <a:close/>
                  <a:moveTo>
                    <a:pt x="762" y="1013"/>
                  </a:moveTo>
                  <a:cubicBezTo>
                    <a:pt x="762" y="1018"/>
                    <a:pt x="758" y="1022"/>
                    <a:pt x="753" y="1022"/>
                  </a:cubicBezTo>
                  <a:cubicBezTo>
                    <a:pt x="748" y="1022"/>
                    <a:pt x="743" y="1018"/>
                    <a:pt x="743" y="1013"/>
                  </a:cubicBezTo>
                  <a:lnTo>
                    <a:pt x="743" y="43"/>
                  </a:lnTo>
                  <a:cubicBezTo>
                    <a:pt x="743" y="37"/>
                    <a:pt x="748" y="33"/>
                    <a:pt x="753" y="33"/>
                  </a:cubicBezTo>
                  <a:cubicBezTo>
                    <a:pt x="758" y="33"/>
                    <a:pt x="762" y="37"/>
                    <a:pt x="762" y="43"/>
                  </a:cubicBezTo>
                  <a:lnTo>
                    <a:pt x="762" y="1013"/>
                  </a:lnTo>
                  <a:close/>
                  <a:moveTo>
                    <a:pt x="547" y="373"/>
                  </a:moveTo>
                  <a:cubicBezTo>
                    <a:pt x="515" y="373"/>
                    <a:pt x="488" y="400"/>
                    <a:pt x="488" y="433"/>
                  </a:cubicBezTo>
                  <a:lnTo>
                    <a:pt x="488" y="1004"/>
                  </a:lnTo>
                  <a:cubicBezTo>
                    <a:pt x="488" y="1009"/>
                    <a:pt x="485" y="1013"/>
                    <a:pt x="482" y="1015"/>
                  </a:cubicBezTo>
                  <a:cubicBezTo>
                    <a:pt x="459" y="1029"/>
                    <a:pt x="433" y="1016"/>
                    <a:pt x="422" y="1009"/>
                  </a:cubicBezTo>
                  <a:lnTo>
                    <a:pt x="422" y="741"/>
                  </a:lnTo>
                  <a:cubicBezTo>
                    <a:pt x="422" y="732"/>
                    <a:pt x="414" y="724"/>
                    <a:pt x="405" y="724"/>
                  </a:cubicBezTo>
                  <a:cubicBezTo>
                    <a:pt x="396" y="724"/>
                    <a:pt x="388" y="732"/>
                    <a:pt x="388" y="741"/>
                  </a:cubicBezTo>
                  <a:lnTo>
                    <a:pt x="388" y="1011"/>
                  </a:lnTo>
                  <a:cubicBezTo>
                    <a:pt x="367" y="1028"/>
                    <a:pt x="345" y="1023"/>
                    <a:pt x="329" y="1015"/>
                  </a:cubicBezTo>
                  <a:cubicBezTo>
                    <a:pt x="324" y="1013"/>
                    <a:pt x="322" y="1008"/>
                    <a:pt x="322" y="1003"/>
                  </a:cubicBezTo>
                  <a:lnTo>
                    <a:pt x="322" y="476"/>
                  </a:lnTo>
                  <a:cubicBezTo>
                    <a:pt x="322" y="467"/>
                    <a:pt x="314" y="460"/>
                    <a:pt x="305" y="460"/>
                  </a:cubicBezTo>
                  <a:cubicBezTo>
                    <a:pt x="296" y="460"/>
                    <a:pt x="288" y="467"/>
                    <a:pt x="288" y="476"/>
                  </a:cubicBezTo>
                  <a:lnTo>
                    <a:pt x="288" y="626"/>
                  </a:lnTo>
                  <a:lnTo>
                    <a:pt x="206" y="529"/>
                  </a:lnTo>
                  <a:cubicBezTo>
                    <a:pt x="201" y="524"/>
                    <a:pt x="201" y="516"/>
                    <a:pt x="204" y="510"/>
                  </a:cubicBezTo>
                  <a:lnTo>
                    <a:pt x="305" y="347"/>
                  </a:lnTo>
                  <a:lnTo>
                    <a:pt x="344" y="347"/>
                  </a:lnTo>
                  <a:lnTo>
                    <a:pt x="391" y="416"/>
                  </a:lnTo>
                  <a:cubicBezTo>
                    <a:pt x="395" y="420"/>
                    <a:pt x="400" y="423"/>
                    <a:pt x="406" y="423"/>
                  </a:cubicBezTo>
                  <a:cubicBezTo>
                    <a:pt x="412" y="422"/>
                    <a:pt x="417" y="419"/>
                    <a:pt x="420" y="414"/>
                  </a:cubicBezTo>
                  <a:lnTo>
                    <a:pt x="455" y="347"/>
                  </a:lnTo>
                  <a:lnTo>
                    <a:pt x="710" y="347"/>
                  </a:lnTo>
                  <a:lnTo>
                    <a:pt x="710" y="373"/>
                  </a:lnTo>
                  <a:lnTo>
                    <a:pt x="547" y="373"/>
                  </a:lnTo>
                  <a:close/>
                  <a:moveTo>
                    <a:pt x="208" y="838"/>
                  </a:moveTo>
                  <a:lnTo>
                    <a:pt x="233" y="702"/>
                  </a:lnTo>
                  <a:cubicBezTo>
                    <a:pt x="234" y="695"/>
                    <a:pt x="231" y="689"/>
                    <a:pt x="226" y="685"/>
                  </a:cubicBezTo>
                  <a:lnTo>
                    <a:pt x="51" y="568"/>
                  </a:lnTo>
                  <a:cubicBezTo>
                    <a:pt x="97" y="542"/>
                    <a:pt x="156" y="491"/>
                    <a:pt x="206" y="443"/>
                  </a:cubicBezTo>
                  <a:lnTo>
                    <a:pt x="176" y="493"/>
                  </a:lnTo>
                  <a:cubicBezTo>
                    <a:pt x="165" y="511"/>
                    <a:pt x="167" y="534"/>
                    <a:pt x="180" y="550"/>
                  </a:cubicBezTo>
                  <a:lnTo>
                    <a:pt x="288" y="678"/>
                  </a:lnTo>
                  <a:lnTo>
                    <a:pt x="288" y="759"/>
                  </a:lnTo>
                  <a:cubicBezTo>
                    <a:pt x="270" y="792"/>
                    <a:pt x="234" y="820"/>
                    <a:pt x="208" y="838"/>
                  </a:cubicBezTo>
                  <a:close/>
                  <a:moveTo>
                    <a:pt x="995" y="160"/>
                  </a:moveTo>
                  <a:lnTo>
                    <a:pt x="1060" y="94"/>
                  </a:lnTo>
                  <a:cubicBezTo>
                    <a:pt x="1067" y="87"/>
                    <a:pt x="1069" y="76"/>
                    <a:pt x="1065" y="67"/>
                  </a:cubicBezTo>
                  <a:cubicBezTo>
                    <a:pt x="1061" y="58"/>
                    <a:pt x="1052" y="52"/>
                    <a:pt x="1042" y="52"/>
                  </a:cubicBezTo>
                  <a:lnTo>
                    <a:pt x="796" y="52"/>
                  </a:lnTo>
                  <a:lnTo>
                    <a:pt x="796" y="43"/>
                  </a:lnTo>
                  <a:cubicBezTo>
                    <a:pt x="796" y="19"/>
                    <a:pt x="776" y="0"/>
                    <a:pt x="753" y="0"/>
                  </a:cubicBezTo>
                  <a:cubicBezTo>
                    <a:pt x="729" y="0"/>
                    <a:pt x="710" y="19"/>
                    <a:pt x="710" y="43"/>
                  </a:cubicBezTo>
                  <a:lnTo>
                    <a:pt x="710" y="314"/>
                  </a:lnTo>
                  <a:lnTo>
                    <a:pt x="445" y="314"/>
                  </a:lnTo>
                  <a:cubicBezTo>
                    <a:pt x="439" y="314"/>
                    <a:pt x="433" y="317"/>
                    <a:pt x="430" y="323"/>
                  </a:cubicBezTo>
                  <a:lnTo>
                    <a:pt x="403" y="374"/>
                  </a:lnTo>
                  <a:lnTo>
                    <a:pt x="366" y="321"/>
                  </a:lnTo>
                  <a:cubicBezTo>
                    <a:pt x="363" y="316"/>
                    <a:pt x="358" y="314"/>
                    <a:pt x="353" y="314"/>
                  </a:cubicBezTo>
                  <a:lnTo>
                    <a:pt x="295" y="314"/>
                  </a:lnTo>
                  <a:cubicBezTo>
                    <a:pt x="295" y="314"/>
                    <a:pt x="295" y="314"/>
                    <a:pt x="295" y="314"/>
                  </a:cubicBezTo>
                  <a:cubicBezTo>
                    <a:pt x="295" y="314"/>
                    <a:pt x="294" y="314"/>
                    <a:pt x="294" y="314"/>
                  </a:cubicBezTo>
                  <a:cubicBezTo>
                    <a:pt x="292" y="314"/>
                    <a:pt x="291" y="314"/>
                    <a:pt x="289" y="315"/>
                  </a:cubicBezTo>
                  <a:cubicBezTo>
                    <a:pt x="289" y="315"/>
                    <a:pt x="288" y="315"/>
                    <a:pt x="288" y="315"/>
                  </a:cubicBezTo>
                  <a:cubicBezTo>
                    <a:pt x="286" y="316"/>
                    <a:pt x="285" y="317"/>
                    <a:pt x="283" y="319"/>
                  </a:cubicBezTo>
                  <a:cubicBezTo>
                    <a:pt x="283" y="319"/>
                    <a:pt x="283" y="319"/>
                    <a:pt x="283" y="319"/>
                  </a:cubicBezTo>
                  <a:cubicBezTo>
                    <a:pt x="230" y="376"/>
                    <a:pt x="78" y="528"/>
                    <a:pt x="12" y="550"/>
                  </a:cubicBezTo>
                  <a:cubicBezTo>
                    <a:pt x="6" y="552"/>
                    <a:pt x="1" y="557"/>
                    <a:pt x="0" y="563"/>
                  </a:cubicBezTo>
                  <a:cubicBezTo>
                    <a:pt x="0" y="570"/>
                    <a:pt x="2" y="576"/>
                    <a:pt x="8" y="579"/>
                  </a:cubicBezTo>
                  <a:lnTo>
                    <a:pt x="198" y="707"/>
                  </a:lnTo>
                  <a:lnTo>
                    <a:pt x="169" y="869"/>
                  </a:lnTo>
                  <a:cubicBezTo>
                    <a:pt x="168" y="875"/>
                    <a:pt x="170" y="882"/>
                    <a:pt x="176" y="885"/>
                  </a:cubicBezTo>
                  <a:cubicBezTo>
                    <a:pt x="178" y="888"/>
                    <a:pt x="182" y="889"/>
                    <a:pt x="185" y="889"/>
                  </a:cubicBezTo>
                  <a:cubicBezTo>
                    <a:pt x="188" y="889"/>
                    <a:pt x="191" y="888"/>
                    <a:pt x="193" y="887"/>
                  </a:cubicBezTo>
                  <a:cubicBezTo>
                    <a:pt x="196" y="885"/>
                    <a:pt x="249" y="857"/>
                    <a:pt x="288" y="814"/>
                  </a:cubicBezTo>
                  <a:lnTo>
                    <a:pt x="288" y="1003"/>
                  </a:lnTo>
                  <a:cubicBezTo>
                    <a:pt x="288" y="1021"/>
                    <a:pt x="298" y="1037"/>
                    <a:pt x="314" y="1045"/>
                  </a:cubicBezTo>
                  <a:cubicBezTo>
                    <a:pt x="328" y="1052"/>
                    <a:pt x="343" y="1055"/>
                    <a:pt x="357" y="1055"/>
                  </a:cubicBezTo>
                  <a:cubicBezTo>
                    <a:pt x="375" y="1055"/>
                    <a:pt x="391" y="1050"/>
                    <a:pt x="406" y="1039"/>
                  </a:cubicBezTo>
                  <a:cubicBezTo>
                    <a:pt x="418" y="1046"/>
                    <a:pt x="437" y="1055"/>
                    <a:pt x="459" y="1055"/>
                  </a:cubicBezTo>
                  <a:cubicBezTo>
                    <a:pt x="472" y="1055"/>
                    <a:pt x="485" y="1052"/>
                    <a:pt x="498" y="1044"/>
                  </a:cubicBezTo>
                  <a:cubicBezTo>
                    <a:pt x="512" y="1036"/>
                    <a:pt x="521" y="1020"/>
                    <a:pt x="521" y="1004"/>
                  </a:cubicBezTo>
                  <a:lnTo>
                    <a:pt x="521" y="433"/>
                  </a:lnTo>
                  <a:cubicBezTo>
                    <a:pt x="521" y="418"/>
                    <a:pt x="533" y="406"/>
                    <a:pt x="547" y="406"/>
                  </a:cubicBezTo>
                  <a:lnTo>
                    <a:pt x="710" y="406"/>
                  </a:lnTo>
                  <a:lnTo>
                    <a:pt x="710" y="1013"/>
                  </a:lnTo>
                  <a:cubicBezTo>
                    <a:pt x="710" y="1036"/>
                    <a:pt x="729" y="1056"/>
                    <a:pt x="753" y="1056"/>
                  </a:cubicBezTo>
                  <a:cubicBezTo>
                    <a:pt x="776" y="1056"/>
                    <a:pt x="796" y="1036"/>
                    <a:pt x="796" y="1013"/>
                  </a:cubicBezTo>
                  <a:lnTo>
                    <a:pt x="796" y="268"/>
                  </a:lnTo>
                  <a:lnTo>
                    <a:pt x="1042" y="268"/>
                  </a:lnTo>
                  <a:cubicBezTo>
                    <a:pt x="1052" y="268"/>
                    <a:pt x="1061" y="262"/>
                    <a:pt x="1065" y="252"/>
                  </a:cubicBezTo>
                  <a:cubicBezTo>
                    <a:pt x="1069" y="243"/>
                    <a:pt x="1067" y="232"/>
                    <a:pt x="1060" y="225"/>
                  </a:cubicBezTo>
                  <a:lnTo>
                    <a:pt x="995" y="16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89" name="Freeform 31 - 1">
            <a:extLst>
              <a:ext uri="{FF2B5EF4-FFF2-40B4-BE49-F238E27FC236}">
                <a16:creationId xmlns:a16="http://schemas.microsoft.com/office/drawing/2014/main" id="{6F1CA752-4ADE-4F99-BFFA-C0169C45E4B4}"/>
              </a:ext>
            </a:extLst>
          </p:cNvPr>
          <p:cNvSpPr/>
          <p:nvPr/>
        </p:nvSpPr>
        <p:spPr>
          <a:xfrm flipV="1">
            <a:off x="6838492" y="4537127"/>
            <a:ext cx="1025094" cy="1505337"/>
          </a:xfrm>
          <a:custGeom>
            <a:avLst/>
            <a:gdLst>
              <a:gd name="connsiteX0" fmla="*/ 1364776 w 1364776"/>
              <a:gd name="connsiteY0" fmla="*/ 0 h 1487606"/>
              <a:gd name="connsiteX1" fmla="*/ 1364776 w 1364776"/>
              <a:gd name="connsiteY1" fmla="*/ 709684 h 1487606"/>
              <a:gd name="connsiteX2" fmla="*/ 0 w 1364776"/>
              <a:gd name="connsiteY2" fmla="*/ 1487606 h 1487606"/>
              <a:gd name="connsiteX3" fmla="*/ 0 w 1364776"/>
              <a:gd name="connsiteY3" fmla="*/ 1160060 h 1487606"/>
              <a:gd name="connsiteX4" fmla="*/ 1364776 w 1364776"/>
              <a:gd name="connsiteY4" fmla="*/ 0 h 1487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776" h="1487606">
                <a:moveTo>
                  <a:pt x="1364776" y="0"/>
                </a:moveTo>
                <a:lnTo>
                  <a:pt x="1364776" y="709684"/>
                </a:lnTo>
                <a:lnTo>
                  <a:pt x="0" y="1487606"/>
                </a:lnTo>
                <a:lnTo>
                  <a:pt x="0" y="1160060"/>
                </a:lnTo>
                <a:lnTo>
                  <a:pt x="1364776"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90" name="Freeform 32">
            <a:extLst>
              <a:ext uri="{FF2B5EF4-FFF2-40B4-BE49-F238E27FC236}">
                <a16:creationId xmlns:a16="http://schemas.microsoft.com/office/drawing/2014/main" id="{D8C5C611-D409-433C-A876-C890C4604A25}"/>
              </a:ext>
            </a:extLst>
          </p:cNvPr>
          <p:cNvSpPr/>
          <p:nvPr/>
        </p:nvSpPr>
        <p:spPr>
          <a:xfrm flipV="1">
            <a:off x="6838492" y="4178015"/>
            <a:ext cx="1025094" cy="1116628"/>
          </a:xfrm>
          <a:custGeom>
            <a:avLst/>
            <a:gdLst>
              <a:gd name="connsiteX0" fmla="*/ 1351128 w 1351128"/>
              <a:gd name="connsiteY0" fmla="*/ 0 h 1105468"/>
              <a:gd name="connsiteX1" fmla="*/ 1351128 w 1351128"/>
              <a:gd name="connsiteY1" fmla="*/ 696036 h 1105468"/>
              <a:gd name="connsiteX2" fmla="*/ 0 w 1351128"/>
              <a:gd name="connsiteY2" fmla="*/ 1105468 h 1105468"/>
              <a:gd name="connsiteX3" fmla="*/ 0 w 1351128"/>
              <a:gd name="connsiteY3" fmla="*/ 777922 h 1105468"/>
              <a:gd name="connsiteX4" fmla="*/ 1351128 w 1351128"/>
              <a:gd name="connsiteY4" fmla="*/ 0 h 110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128" h="1105468">
                <a:moveTo>
                  <a:pt x="1351128" y="0"/>
                </a:moveTo>
                <a:lnTo>
                  <a:pt x="1351128" y="696036"/>
                </a:lnTo>
                <a:lnTo>
                  <a:pt x="0" y="1105468"/>
                </a:lnTo>
                <a:lnTo>
                  <a:pt x="0" y="777922"/>
                </a:lnTo>
                <a:lnTo>
                  <a:pt x="1351128"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91" name="Freeform 33">
            <a:extLst>
              <a:ext uri="{FF2B5EF4-FFF2-40B4-BE49-F238E27FC236}">
                <a16:creationId xmlns:a16="http://schemas.microsoft.com/office/drawing/2014/main" id="{3CE2CE23-B022-4329-BDD4-E6D7C3B7FFCC}"/>
              </a:ext>
            </a:extLst>
          </p:cNvPr>
          <p:cNvSpPr/>
          <p:nvPr/>
        </p:nvSpPr>
        <p:spPr>
          <a:xfrm flipV="1">
            <a:off x="6838494" y="3855264"/>
            <a:ext cx="1025094" cy="707786"/>
          </a:xfrm>
          <a:custGeom>
            <a:avLst/>
            <a:gdLst>
              <a:gd name="connsiteX0" fmla="*/ 1350335 w 1350335"/>
              <a:gd name="connsiteY0" fmla="*/ 0 h 691116"/>
              <a:gd name="connsiteX1" fmla="*/ 1350335 w 1350335"/>
              <a:gd name="connsiteY1" fmla="*/ 691116 h 691116"/>
              <a:gd name="connsiteX2" fmla="*/ 0 w 1350335"/>
              <a:gd name="connsiteY2" fmla="*/ 691116 h 691116"/>
              <a:gd name="connsiteX3" fmla="*/ 0 w 1350335"/>
              <a:gd name="connsiteY3" fmla="*/ 382772 h 691116"/>
              <a:gd name="connsiteX4" fmla="*/ 1350335 w 1350335"/>
              <a:gd name="connsiteY4" fmla="*/ 0 h 691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35" h="691116">
                <a:moveTo>
                  <a:pt x="1350335" y="0"/>
                </a:moveTo>
                <a:lnTo>
                  <a:pt x="1350335" y="691116"/>
                </a:lnTo>
                <a:lnTo>
                  <a:pt x="0" y="691116"/>
                </a:lnTo>
                <a:lnTo>
                  <a:pt x="0" y="382772"/>
                </a:lnTo>
                <a:lnTo>
                  <a:pt x="1350335"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92" name="Freeform 37">
            <a:extLst>
              <a:ext uri="{FF2B5EF4-FFF2-40B4-BE49-F238E27FC236}">
                <a16:creationId xmlns:a16="http://schemas.microsoft.com/office/drawing/2014/main" id="{6AA143F2-DAD1-41D7-B516-6EE65D988B76}"/>
              </a:ext>
            </a:extLst>
          </p:cNvPr>
          <p:cNvSpPr/>
          <p:nvPr/>
        </p:nvSpPr>
        <p:spPr>
          <a:xfrm>
            <a:off x="6838492" y="1635235"/>
            <a:ext cx="1025094" cy="1502628"/>
          </a:xfrm>
          <a:custGeom>
            <a:avLst/>
            <a:gdLst>
              <a:gd name="connsiteX0" fmla="*/ 1364776 w 1364776"/>
              <a:gd name="connsiteY0" fmla="*/ 0 h 1487606"/>
              <a:gd name="connsiteX1" fmla="*/ 1364776 w 1364776"/>
              <a:gd name="connsiteY1" fmla="*/ 709684 h 1487606"/>
              <a:gd name="connsiteX2" fmla="*/ 0 w 1364776"/>
              <a:gd name="connsiteY2" fmla="*/ 1487606 h 1487606"/>
              <a:gd name="connsiteX3" fmla="*/ 0 w 1364776"/>
              <a:gd name="connsiteY3" fmla="*/ 1160060 h 1487606"/>
              <a:gd name="connsiteX4" fmla="*/ 1364776 w 1364776"/>
              <a:gd name="connsiteY4" fmla="*/ 0 h 1487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776" h="1487606">
                <a:moveTo>
                  <a:pt x="1364776" y="0"/>
                </a:moveTo>
                <a:lnTo>
                  <a:pt x="1364776" y="709684"/>
                </a:lnTo>
                <a:lnTo>
                  <a:pt x="0" y="1487606"/>
                </a:lnTo>
                <a:lnTo>
                  <a:pt x="0" y="1160060"/>
                </a:lnTo>
                <a:lnTo>
                  <a:pt x="1364776"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93" name="Freeform 38">
            <a:extLst>
              <a:ext uri="{FF2B5EF4-FFF2-40B4-BE49-F238E27FC236}">
                <a16:creationId xmlns:a16="http://schemas.microsoft.com/office/drawing/2014/main" id="{B23E82B6-21B9-4372-8F0A-0DE2A9C70828}"/>
              </a:ext>
            </a:extLst>
          </p:cNvPr>
          <p:cNvSpPr/>
          <p:nvPr/>
        </p:nvSpPr>
        <p:spPr>
          <a:xfrm>
            <a:off x="6838492" y="2380078"/>
            <a:ext cx="1025094" cy="1116898"/>
          </a:xfrm>
          <a:custGeom>
            <a:avLst/>
            <a:gdLst>
              <a:gd name="connsiteX0" fmla="*/ 1351128 w 1351128"/>
              <a:gd name="connsiteY0" fmla="*/ 0 h 1105468"/>
              <a:gd name="connsiteX1" fmla="*/ 1351128 w 1351128"/>
              <a:gd name="connsiteY1" fmla="*/ 696036 h 1105468"/>
              <a:gd name="connsiteX2" fmla="*/ 0 w 1351128"/>
              <a:gd name="connsiteY2" fmla="*/ 1105468 h 1105468"/>
              <a:gd name="connsiteX3" fmla="*/ 0 w 1351128"/>
              <a:gd name="connsiteY3" fmla="*/ 777922 h 1105468"/>
              <a:gd name="connsiteX4" fmla="*/ 1351128 w 1351128"/>
              <a:gd name="connsiteY4" fmla="*/ 0 h 110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128" h="1105468">
                <a:moveTo>
                  <a:pt x="1351128" y="0"/>
                </a:moveTo>
                <a:lnTo>
                  <a:pt x="1351128" y="696036"/>
                </a:lnTo>
                <a:lnTo>
                  <a:pt x="0" y="1105468"/>
                </a:lnTo>
                <a:lnTo>
                  <a:pt x="0" y="777922"/>
                </a:lnTo>
                <a:lnTo>
                  <a:pt x="135112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94" name="Freeform 39">
            <a:extLst>
              <a:ext uri="{FF2B5EF4-FFF2-40B4-BE49-F238E27FC236}">
                <a16:creationId xmlns:a16="http://schemas.microsoft.com/office/drawing/2014/main" id="{3CECB200-8287-44E9-AA52-35268CA78E49}"/>
              </a:ext>
            </a:extLst>
          </p:cNvPr>
          <p:cNvSpPr/>
          <p:nvPr/>
        </p:nvSpPr>
        <p:spPr>
          <a:xfrm>
            <a:off x="6838495" y="3117551"/>
            <a:ext cx="1025094" cy="709551"/>
          </a:xfrm>
          <a:custGeom>
            <a:avLst/>
            <a:gdLst>
              <a:gd name="connsiteX0" fmla="*/ 1350335 w 1350335"/>
              <a:gd name="connsiteY0" fmla="*/ 0 h 691116"/>
              <a:gd name="connsiteX1" fmla="*/ 1350335 w 1350335"/>
              <a:gd name="connsiteY1" fmla="*/ 691116 h 691116"/>
              <a:gd name="connsiteX2" fmla="*/ 0 w 1350335"/>
              <a:gd name="connsiteY2" fmla="*/ 691116 h 691116"/>
              <a:gd name="connsiteX3" fmla="*/ 0 w 1350335"/>
              <a:gd name="connsiteY3" fmla="*/ 382772 h 691116"/>
              <a:gd name="connsiteX4" fmla="*/ 1350335 w 1350335"/>
              <a:gd name="connsiteY4" fmla="*/ 0 h 691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35" h="691116">
                <a:moveTo>
                  <a:pt x="1350335" y="0"/>
                </a:moveTo>
                <a:lnTo>
                  <a:pt x="1350335" y="691116"/>
                </a:lnTo>
                <a:lnTo>
                  <a:pt x="0" y="691116"/>
                </a:lnTo>
                <a:lnTo>
                  <a:pt x="0" y="382772"/>
                </a:lnTo>
                <a:lnTo>
                  <a:pt x="1350335" y="0"/>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50" name="Rectangle 49"/>
          <p:cNvSpPr/>
          <p:nvPr/>
        </p:nvSpPr>
        <p:spPr>
          <a:xfrm>
            <a:off x="609599" y="1637509"/>
            <a:ext cx="648000" cy="709551"/>
          </a:xfrm>
          <a:prstGeom prst="rect">
            <a:avLst/>
          </a:prstGeom>
          <a:solidFill>
            <a:srgbClr val="00000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bg1">
                    <a:lumMod val="95000"/>
                  </a:schemeClr>
                </a:solidFill>
                <a:effectLst/>
                <a:uLnTx/>
                <a:uFillTx/>
                <a:latin typeface="Calibri"/>
                <a:ea typeface="+mn-ea"/>
                <a:cs typeface="+mn-cs"/>
              </a:rPr>
              <a:t>1</a:t>
            </a:r>
          </a:p>
        </p:txBody>
      </p:sp>
      <p:sp>
        <p:nvSpPr>
          <p:cNvPr id="11" name="Rectangle 10">
            <a:extLst>
              <a:ext uri="{FF2B5EF4-FFF2-40B4-BE49-F238E27FC236}">
                <a16:creationId xmlns:a16="http://schemas.microsoft.com/office/drawing/2014/main" id="{3534517B-8E08-4FC0-9907-9E844AD07685}"/>
              </a:ext>
            </a:extLst>
          </p:cNvPr>
          <p:cNvSpPr/>
          <p:nvPr/>
        </p:nvSpPr>
        <p:spPr>
          <a:xfrm>
            <a:off x="1026942" y="286681"/>
            <a:ext cx="10381956" cy="830997"/>
          </a:xfrm>
          <a:prstGeom prst="rect">
            <a:avLst/>
          </a:prstGeom>
        </p:spPr>
        <p:txBody>
          <a:bodyPr wrap="square">
            <a:spAutoFit/>
          </a:bodyPr>
          <a:lstStyle/>
          <a:p>
            <a:pPr algn="ctr"/>
            <a:r>
              <a:rPr lang="en-US" sz="4800" b="1" u="sng" dirty="0">
                <a:latin typeface="+mj-lt"/>
              </a:rPr>
              <a:t>Challenges</a:t>
            </a:r>
            <a:endParaRPr lang="en-IN" sz="4800" dirty="0">
              <a:latin typeface="+mj-lt"/>
            </a:endParaRPr>
          </a:p>
        </p:txBody>
      </p:sp>
    </p:spTree>
    <p:custDataLst>
      <p:tags r:id="rId1"/>
    </p:custDataLst>
    <p:extLst>
      <p:ext uri="{BB962C8B-B14F-4D97-AF65-F5344CB8AC3E}">
        <p14:creationId xmlns:p14="http://schemas.microsoft.com/office/powerpoint/2010/main" val="2627346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55">
            <a:extLst>
              <a:ext uri="{FF2B5EF4-FFF2-40B4-BE49-F238E27FC236}">
                <a16:creationId xmlns:a16="http://schemas.microsoft.com/office/drawing/2014/main" id="{1749C5C0-15AD-054F-B4D7-100F4E7F6033}"/>
              </a:ext>
            </a:extLst>
          </p:cNvPr>
          <p:cNvSpPr/>
          <p:nvPr/>
        </p:nvSpPr>
        <p:spPr>
          <a:xfrm>
            <a:off x="-5556" y="5007"/>
            <a:ext cx="4530664" cy="6693560"/>
          </a:xfrm>
          <a:custGeom>
            <a:avLst/>
            <a:gdLst>
              <a:gd name="connsiteX0" fmla="*/ 0 w 5199197"/>
              <a:gd name="connsiteY0" fmla="*/ 0 h 5898570"/>
              <a:gd name="connsiteX1" fmla="*/ 5140257 w 5199197"/>
              <a:gd name="connsiteY1" fmla="*/ 0 h 5898570"/>
              <a:gd name="connsiteX2" fmla="*/ 5157752 w 5199197"/>
              <a:gd name="connsiteY2" fmla="*/ 63195 h 5898570"/>
              <a:gd name="connsiteX3" fmla="*/ 4107543 w 5199197"/>
              <a:gd name="connsiteY3" fmla="*/ 3367314 h 5898570"/>
              <a:gd name="connsiteX4" fmla="*/ 304800 w 5199197"/>
              <a:gd name="connsiteY4" fmla="*/ 5646057 h 5898570"/>
              <a:gd name="connsiteX5" fmla="*/ 134870 w 5199197"/>
              <a:gd name="connsiteY5" fmla="*/ 5774070 h 5898570"/>
              <a:gd name="connsiteX6" fmla="*/ 0 w 5199197"/>
              <a:gd name="connsiteY6" fmla="*/ 5898570 h 5898570"/>
              <a:gd name="connsiteX7" fmla="*/ 0 w 5199197"/>
              <a:gd name="connsiteY7" fmla="*/ 0 h 589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9197" h="5898570">
                <a:moveTo>
                  <a:pt x="0" y="0"/>
                </a:moveTo>
                <a:lnTo>
                  <a:pt x="5140257" y="0"/>
                </a:lnTo>
                <a:lnTo>
                  <a:pt x="5157752" y="63195"/>
                </a:lnTo>
                <a:cubicBezTo>
                  <a:pt x="5370608" y="978523"/>
                  <a:pt x="4724703" y="2541814"/>
                  <a:pt x="4107543" y="3367314"/>
                </a:cubicBezTo>
                <a:cubicBezTo>
                  <a:pt x="3347962" y="4383314"/>
                  <a:pt x="1228876" y="5034038"/>
                  <a:pt x="304800" y="5646057"/>
                </a:cubicBezTo>
                <a:cubicBezTo>
                  <a:pt x="247045" y="5684308"/>
                  <a:pt x="190387" y="5727313"/>
                  <a:pt x="134870" y="5774070"/>
                </a:cubicBezTo>
                <a:lnTo>
                  <a:pt x="0" y="5898570"/>
                </a:lnTo>
                <a:lnTo>
                  <a:pt x="0" y="0"/>
                </a:lnTo>
                <a:close/>
              </a:path>
            </a:pathLst>
          </a:custGeom>
          <a:gradFill>
            <a:gsLst>
              <a:gs pos="50000">
                <a:schemeClr val="accent1">
                  <a:lumMod val="60000"/>
                  <a:lumOff val="40000"/>
                </a:schemeClr>
              </a:gs>
              <a:gs pos="0">
                <a:srgbClr val="002060">
                  <a:alpha val="71000"/>
                </a:srgbClr>
              </a:gs>
              <a:gs pos="100000">
                <a:schemeClr val="accent1">
                  <a:lumMod val="20000"/>
                  <a:lumOff val="8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Ç</a:t>
            </a:r>
            <a:endParaRPr lang="en-US" dirty="0"/>
          </a:p>
        </p:txBody>
      </p:sp>
      <p:sp>
        <p:nvSpPr>
          <p:cNvPr id="9" name="Freeform: Shape 55">
            <a:extLst>
              <a:ext uri="{FF2B5EF4-FFF2-40B4-BE49-F238E27FC236}">
                <a16:creationId xmlns:a16="http://schemas.microsoft.com/office/drawing/2014/main" id="{78946B95-64C3-E842-8FED-9B59974C9BAA}"/>
              </a:ext>
            </a:extLst>
          </p:cNvPr>
          <p:cNvSpPr/>
          <p:nvPr/>
        </p:nvSpPr>
        <p:spPr>
          <a:xfrm rot="10800000">
            <a:off x="6811106" y="35168"/>
            <a:ext cx="5392616" cy="6822831"/>
          </a:xfrm>
          <a:custGeom>
            <a:avLst/>
            <a:gdLst>
              <a:gd name="connsiteX0" fmla="*/ 0 w 5199197"/>
              <a:gd name="connsiteY0" fmla="*/ 0 h 5898570"/>
              <a:gd name="connsiteX1" fmla="*/ 5140257 w 5199197"/>
              <a:gd name="connsiteY1" fmla="*/ 0 h 5898570"/>
              <a:gd name="connsiteX2" fmla="*/ 5157752 w 5199197"/>
              <a:gd name="connsiteY2" fmla="*/ 63195 h 5898570"/>
              <a:gd name="connsiteX3" fmla="*/ 4107543 w 5199197"/>
              <a:gd name="connsiteY3" fmla="*/ 3367314 h 5898570"/>
              <a:gd name="connsiteX4" fmla="*/ 304800 w 5199197"/>
              <a:gd name="connsiteY4" fmla="*/ 5646057 h 5898570"/>
              <a:gd name="connsiteX5" fmla="*/ 134870 w 5199197"/>
              <a:gd name="connsiteY5" fmla="*/ 5774070 h 5898570"/>
              <a:gd name="connsiteX6" fmla="*/ 0 w 5199197"/>
              <a:gd name="connsiteY6" fmla="*/ 5898570 h 5898570"/>
              <a:gd name="connsiteX7" fmla="*/ 0 w 5199197"/>
              <a:gd name="connsiteY7" fmla="*/ 0 h 589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9197" h="5898570">
                <a:moveTo>
                  <a:pt x="0" y="0"/>
                </a:moveTo>
                <a:lnTo>
                  <a:pt x="5140257" y="0"/>
                </a:lnTo>
                <a:lnTo>
                  <a:pt x="5157752" y="63195"/>
                </a:lnTo>
                <a:cubicBezTo>
                  <a:pt x="5370608" y="978523"/>
                  <a:pt x="4724703" y="2541814"/>
                  <a:pt x="4107543" y="3367314"/>
                </a:cubicBezTo>
                <a:cubicBezTo>
                  <a:pt x="3347962" y="4383314"/>
                  <a:pt x="1228876" y="5034038"/>
                  <a:pt x="304800" y="5646057"/>
                </a:cubicBezTo>
                <a:cubicBezTo>
                  <a:pt x="247045" y="5684308"/>
                  <a:pt x="190387" y="5727313"/>
                  <a:pt x="134870" y="5774070"/>
                </a:cubicBezTo>
                <a:lnTo>
                  <a:pt x="0" y="5898570"/>
                </a:lnTo>
                <a:lnTo>
                  <a:pt x="0" y="0"/>
                </a:lnTo>
                <a:close/>
              </a:path>
            </a:pathLst>
          </a:custGeom>
          <a:gradFill>
            <a:gsLst>
              <a:gs pos="50000">
                <a:schemeClr val="accent1">
                  <a:lumMod val="60000"/>
                  <a:lumOff val="40000"/>
                </a:schemeClr>
              </a:gs>
              <a:gs pos="0">
                <a:srgbClr val="002060">
                  <a:alpha val="56000"/>
                </a:srgbClr>
              </a:gs>
              <a:gs pos="100000">
                <a:schemeClr val="accent1">
                  <a:lumMod val="20000"/>
                  <a:lumOff val="8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C0B158-3DFA-B040-A558-CCB6585F20F0}"/>
              </a:ext>
            </a:extLst>
          </p:cNvPr>
          <p:cNvSpPr>
            <a:spLocks noGrp="1"/>
          </p:cNvSpPr>
          <p:nvPr>
            <p:ph type="title"/>
          </p:nvPr>
        </p:nvSpPr>
        <p:spPr>
          <a:xfrm>
            <a:off x="990598" y="133960"/>
            <a:ext cx="10515600" cy="1325563"/>
          </a:xfrm>
        </p:spPr>
        <p:txBody>
          <a:bodyPr>
            <a:normAutofit/>
          </a:bodyPr>
          <a:lstStyle/>
          <a:p>
            <a:pPr algn="ctr"/>
            <a:r>
              <a:rPr lang="en-US" sz="4800" b="1" u="sng" dirty="0"/>
              <a:t>Objective</a:t>
            </a:r>
          </a:p>
        </p:txBody>
      </p:sp>
      <p:sp>
        <p:nvSpPr>
          <p:cNvPr id="4" name="Rounded Rectangle 3">
            <a:extLst>
              <a:ext uri="{FF2B5EF4-FFF2-40B4-BE49-F238E27FC236}">
                <a16:creationId xmlns:a16="http://schemas.microsoft.com/office/drawing/2014/main" id="{AE99758E-AE0A-FB42-8E79-B73D90BE93E1}"/>
              </a:ext>
            </a:extLst>
          </p:cNvPr>
          <p:cNvSpPr/>
          <p:nvPr/>
        </p:nvSpPr>
        <p:spPr>
          <a:xfrm>
            <a:off x="164122" y="1547444"/>
            <a:ext cx="5990492" cy="512298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CA43361-EC83-1F4B-A4FF-8C8614BDD262}"/>
              </a:ext>
            </a:extLst>
          </p:cNvPr>
          <p:cNvSpPr/>
          <p:nvPr/>
        </p:nvSpPr>
        <p:spPr>
          <a:xfrm>
            <a:off x="6377354" y="2074985"/>
            <a:ext cx="5298831" cy="4138247"/>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B7C30B8-75D0-8C48-8672-E523B61FB30C}"/>
              </a:ext>
            </a:extLst>
          </p:cNvPr>
          <p:cNvSpPr txBox="1"/>
          <p:nvPr/>
        </p:nvSpPr>
        <p:spPr>
          <a:xfrm>
            <a:off x="621323" y="2215660"/>
            <a:ext cx="5134708" cy="3785652"/>
          </a:xfrm>
          <a:prstGeom prst="rect">
            <a:avLst/>
          </a:prstGeom>
          <a:noFill/>
        </p:spPr>
        <p:txBody>
          <a:bodyPr wrap="square" rtlCol="0">
            <a:spAutoFit/>
          </a:bodyPr>
          <a:lstStyle/>
          <a:p>
            <a:r>
              <a:rPr lang="en-IN" sz="2400" dirty="0"/>
              <a:t>Our solution provides a private, enterprise chain developed specifically for government. It features the ability to assign different levels of access to authorized users, having PAN Card ensuring independent validation of transactions and operations that establish full security and accountability while complying with relevant privacy standards. </a:t>
            </a:r>
          </a:p>
        </p:txBody>
      </p:sp>
      <p:sp>
        <p:nvSpPr>
          <p:cNvPr id="8" name="Rectangle 7">
            <a:extLst>
              <a:ext uri="{FF2B5EF4-FFF2-40B4-BE49-F238E27FC236}">
                <a16:creationId xmlns:a16="http://schemas.microsoft.com/office/drawing/2014/main" id="{9DAFC7AE-BAA4-7941-B7EA-B359CDA555DB}"/>
              </a:ext>
            </a:extLst>
          </p:cNvPr>
          <p:cNvSpPr/>
          <p:nvPr/>
        </p:nvSpPr>
        <p:spPr>
          <a:xfrm>
            <a:off x="6811106" y="2676436"/>
            <a:ext cx="4489940" cy="3046988"/>
          </a:xfrm>
          <a:prstGeom prst="rect">
            <a:avLst/>
          </a:prstGeom>
        </p:spPr>
        <p:txBody>
          <a:bodyPr wrap="square">
            <a:spAutoFit/>
          </a:bodyPr>
          <a:lstStyle/>
          <a:p>
            <a:r>
              <a:rPr lang="en-IN" sz="2400" dirty="0">
                <a:solidFill>
                  <a:schemeClr val="bg1"/>
                </a:solidFill>
              </a:rPr>
              <a:t>Our solution enables citizens, residents, and businesses to participate and manage their data, creating a secure system that will streamline government-citizen interaction, while securing information against hacking and fraud.</a:t>
            </a:r>
          </a:p>
        </p:txBody>
      </p:sp>
    </p:spTree>
    <p:extLst>
      <p:ext uri="{BB962C8B-B14F-4D97-AF65-F5344CB8AC3E}">
        <p14:creationId xmlns:p14="http://schemas.microsoft.com/office/powerpoint/2010/main" val="1200451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32E3B-DCC1-D244-9080-290B796DA08B}"/>
              </a:ext>
            </a:extLst>
          </p:cNvPr>
          <p:cNvSpPr>
            <a:spLocks noGrp="1"/>
          </p:cNvSpPr>
          <p:nvPr>
            <p:ph type="title"/>
          </p:nvPr>
        </p:nvSpPr>
        <p:spPr>
          <a:xfrm>
            <a:off x="252050" y="235260"/>
            <a:ext cx="11705492" cy="1325563"/>
          </a:xfrm>
        </p:spPr>
        <p:txBody>
          <a:bodyPr>
            <a:noAutofit/>
          </a:bodyPr>
          <a:lstStyle/>
          <a:p>
            <a:pPr algn="ctr"/>
            <a:r>
              <a:rPr lang="en-US" sz="4800" b="1" u="sng" dirty="0"/>
              <a:t>Benefits of Including PAN Card in a transaction</a:t>
            </a:r>
          </a:p>
        </p:txBody>
      </p:sp>
      <p:cxnSp>
        <p:nvCxnSpPr>
          <p:cNvPr id="4" name="Straight Connector 3">
            <a:extLst>
              <a:ext uri="{FF2B5EF4-FFF2-40B4-BE49-F238E27FC236}">
                <a16:creationId xmlns:a16="http://schemas.microsoft.com/office/drawing/2014/main" id="{ED4061C2-5193-B04D-8644-F2D52EE7A771}"/>
              </a:ext>
            </a:extLst>
          </p:cNvPr>
          <p:cNvCxnSpPr>
            <a:cxnSpLocks/>
            <a:stCxn id="22" idx="6"/>
            <a:endCxn id="22" idx="2"/>
          </p:cNvCxnSpPr>
          <p:nvPr/>
        </p:nvCxnSpPr>
        <p:spPr>
          <a:xfrm>
            <a:off x="5324933" y="2297834"/>
            <a:ext cx="1470884" cy="35509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A307D14-0772-B340-9DA7-6317739AE479}"/>
              </a:ext>
            </a:extLst>
          </p:cNvPr>
          <p:cNvCxnSpPr>
            <a:stCxn id="22" idx="7"/>
            <a:endCxn id="22" idx="3"/>
          </p:cNvCxnSpPr>
          <p:nvPr/>
        </p:nvCxnSpPr>
        <p:spPr>
          <a:xfrm flipH="1">
            <a:off x="5324933" y="2297834"/>
            <a:ext cx="1470884" cy="35509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4E972D-4E14-FC4C-B65E-E54A1383B82C}"/>
              </a:ext>
            </a:extLst>
          </p:cNvPr>
          <p:cNvCxnSpPr>
            <a:stCxn id="22" idx="5"/>
            <a:endCxn id="22" idx="1"/>
          </p:cNvCxnSpPr>
          <p:nvPr/>
        </p:nvCxnSpPr>
        <p:spPr>
          <a:xfrm>
            <a:off x="4284889" y="3337878"/>
            <a:ext cx="3550972" cy="147088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E2DA03F-5D74-FD48-88DA-8E72127AC1E2}"/>
              </a:ext>
            </a:extLst>
          </p:cNvPr>
          <p:cNvCxnSpPr>
            <a:stCxn id="22" idx="4"/>
            <a:endCxn id="22" idx="0"/>
          </p:cNvCxnSpPr>
          <p:nvPr/>
        </p:nvCxnSpPr>
        <p:spPr>
          <a:xfrm flipV="1">
            <a:off x="4284889" y="3337878"/>
            <a:ext cx="3550972" cy="147088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BA9A736-AB21-BC46-9461-FCFC0713516E}"/>
              </a:ext>
            </a:extLst>
          </p:cNvPr>
          <p:cNvCxnSpPr>
            <a:stCxn id="22" idx="5"/>
            <a:endCxn id="22" idx="7"/>
          </p:cNvCxnSpPr>
          <p:nvPr/>
        </p:nvCxnSpPr>
        <p:spPr>
          <a:xfrm flipV="1">
            <a:off x="4284889" y="2297834"/>
            <a:ext cx="2510928" cy="104004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5F4D27B-35F7-3B4B-9029-653F297C83F5}"/>
              </a:ext>
            </a:extLst>
          </p:cNvPr>
          <p:cNvCxnSpPr>
            <a:stCxn id="22" idx="5"/>
            <a:endCxn id="22" idx="2"/>
          </p:cNvCxnSpPr>
          <p:nvPr/>
        </p:nvCxnSpPr>
        <p:spPr>
          <a:xfrm>
            <a:off x="4284889" y="3337878"/>
            <a:ext cx="2510928" cy="2510928"/>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4A2FE8-A4B2-A34B-B49B-CB42C7FA00B5}"/>
              </a:ext>
            </a:extLst>
          </p:cNvPr>
          <p:cNvCxnSpPr>
            <a:stCxn id="22" idx="5"/>
            <a:endCxn id="22" idx="3"/>
          </p:cNvCxnSpPr>
          <p:nvPr/>
        </p:nvCxnSpPr>
        <p:spPr>
          <a:xfrm>
            <a:off x="4284889" y="3337878"/>
            <a:ext cx="1040044" cy="2510928"/>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B8FFCE-039C-5541-AA67-C785B72ED517}"/>
              </a:ext>
            </a:extLst>
          </p:cNvPr>
          <p:cNvCxnSpPr>
            <a:stCxn id="22" idx="6"/>
            <a:endCxn id="22" idx="4"/>
          </p:cNvCxnSpPr>
          <p:nvPr/>
        </p:nvCxnSpPr>
        <p:spPr>
          <a:xfrm flipH="1">
            <a:off x="4284889" y="2297834"/>
            <a:ext cx="1040044" cy="2510928"/>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A01F529-419E-BE46-960A-A21738BDBEAD}"/>
              </a:ext>
            </a:extLst>
          </p:cNvPr>
          <p:cNvCxnSpPr>
            <a:cxnSpLocks/>
            <a:stCxn id="22" idx="6"/>
            <a:endCxn id="22" idx="3"/>
          </p:cNvCxnSpPr>
          <p:nvPr/>
        </p:nvCxnSpPr>
        <p:spPr>
          <a:xfrm>
            <a:off x="5324933" y="2297834"/>
            <a:ext cx="0" cy="35509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DB329E-7307-AA44-BFA6-892B977CFFA2}"/>
              </a:ext>
            </a:extLst>
          </p:cNvPr>
          <p:cNvCxnSpPr>
            <a:stCxn id="22" idx="6"/>
          </p:cNvCxnSpPr>
          <p:nvPr/>
        </p:nvCxnSpPr>
        <p:spPr>
          <a:xfrm>
            <a:off x="5324933" y="2297834"/>
            <a:ext cx="2593967" cy="2598228"/>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43F8180-31EB-1943-81B9-0ECE0B09C66C}"/>
              </a:ext>
            </a:extLst>
          </p:cNvPr>
          <p:cNvCxnSpPr>
            <a:stCxn id="22" idx="6"/>
            <a:endCxn id="22" idx="0"/>
          </p:cNvCxnSpPr>
          <p:nvPr/>
        </p:nvCxnSpPr>
        <p:spPr>
          <a:xfrm>
            <a:off x="5324933" y="2297834"/>
            <a:ext cx="2510928" cy="104004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DB3A65-3474-B74E-B569-954000F97E78}"/>
              </a:ext>
            </a:extLst>
          </p:cNvPr>
          <p:cNvCxnSpPr>
            <a:stCxn id="22" idx="7"/>
            <a:endCxn id="22" idx="4"/>
          </p:cNvCxnSpPr>
          <p:nvPr/>
        </p:nvCxnSpPr>
        <p:spPr>
          <a:xfrm flipH="1">
            <a:off x="4284889" y="2297834"/>
            <a:ext cx="2510928" cy="2510928"/>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2584763-4174-6043-B325-1637B3AE73CB}"/>
              </a:ext>
            </a:extLst>
          </p:cNvPr>
          <p:cNvCxnSpPr>
            <a:stCxn id="22" idx="7"/>
            <a:endCxn id="22" idx="2"/>
          </p:cNvCxnSpPr>
          <p:nvPr/>
        </p:nvCxnSpPr>
        <p:spPr>
          <a:xfrm>
            <a:off x="6795818" y="2297834"/>
            <a:ext cx="0" cy="3550972"/>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18FA7D8-DD96-4B4C-8328-6FFB402C60E4}"/>
              </a:ext>
            </a:extLst>
          </p:cNvPr>
          <p:cNvCxnSpPr>
            <a:stCxn id="22" idx="7"/>
            <a:endCxn id="22" idx="1"/>
          </p:cNvCxnSpPr>
          <p:nvPr/>
        </p:nvCxnSpPr>
        <p:spPr>
          <a:xfrm>
            <a:off x="6795818" y="2297834"/>
            <a:ext cx="1040044" cy="2510928"/>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FB28F3A-DCC8-8D40-B1E9-9FC87892D922}"/>
              </a:ext>
            </a:extLst>
          </p:cNvPr>
          <p:cNvCxnSpPr>
            <a:stCxn id="22" idx="0"/>
            <a:endCxn id="22" idx="3"/>
          </p:cNvCxnSpPr>
          <p:nvPr/>
        </p:nvCxnSpPr>
        <p:spPr>
          <a:xfrm flipH="1">
            <a:off x="5324933" y="3337878"/>
            <a:ext cx="2510928" cy="2510928"/>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EB5C74-8A48-ED42-B1DD-6D12DE6780AA}"/>
              </a:ext>
            </a:extLst>
          </p:cNvPr>
          <p:cNvCxnSpPr>
            <a:stCxn id="22" idx="0"/>
            <a:endCxn id="22" idx="2"/>
          </p:cNvCxnSpPr>
          <p:nvPr/>
        </p:nvCxnSpPr>
        <p:spPr>
          <a:xfrm flipH="1">
            <a:off x="6795818" y="3337878"/>
            <a:ext cx="1040044" cy="2510928"/>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5BFF7E-FF25-484E-834B-D4666C5C04FB}"/>
              </a:ext>
            </a:extLst>
          </p:cNvPr>
          <p:cNvCxnSpPr>
            <a:stCxn id="22" idx="1"/>
            <a:endCxn id="22" idx="3"/>
          </p:cNvCxnSpPr>
          <p:nvPr/>
        </p:nvCxnSpPr>
        <p:spPr>
          <a:xfrm flipH="1">
            <a:off x="5324933" y="4808762"/>
            <a:ext cx="2510928" cy="104004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E62F6D-B4E0-2F43-B660-ECC0B3432B76}"/>
              </a:ext>
            </a:extLst>
          </p:cNvPr>
          <p:cNvCxnSpPr>
            <a:stCxn id="22" idx="2"/>
            <a:endCxn id="22" idx="4"/>
          </p:cNvCxnSpPr>
          <p:nvPr/>
        </p:nvCxnSpPr>
        <p:spPr>
          <a:xfrm flipH="1" flipV="1">
            <a:off x="4284889" y="4808762"/>
            <a:ext cx="2510928" cy="104004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2" name="Octagon 21">
            <a:extLst>
              <a:ext uri="{FF2B5EF4-FFF2-40B4-BE49-F238E27FC236}">
                <a16:creationId xmlns:a16="http://schemas.microsoft.com/office/drawing/2014/main" id="{09BCB8A9-CFF6-134C-9E6A-D7BBD0B3DF59}"/>
              </a:ext>
            </a:extLst>
          </p:cNvPr>
          <p:cNvSpPr/>
          <p:nvPr/>
        </p:nvSpPr>
        <p:spPr>
          <a:xfrm>
            <a:off x="4284889" y="2297834"/>
            <a:ext cx="3550972" cy="3550972"/>
          </a:xfrm>
          <a:prstGeom prst="octagon">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4438054-4643-8347-A0C4-B780F7B7D963}"/>
              </a:ext>
            </a:extLst>
          </p:cNvPr>
          <p:cNvSpPr/>
          <p:nvPr/>
        </p:nvSpPr>
        <p:spPr>
          <a:xfrm>
            <a:off x="6618471" y="5592100"/>
            <a:ext cx="541062" cy="541062"/>
          </a:xfrm>
          <a:prstGeom prst="ellipse">
            <a:avLst/>
          </a:prstGeom>
          <a:solidFill>
            <a:srgbClr val="000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66008C1-6A1E-2146-BB59-5D5EB22C2590}"/>
              </a:ext>
            </a:extLst>
          </p:cNvPr>
          <p:cNvSpPr/>
          <p:nvPr/>
        </p:nvSpPr>
        <p:spPr>
          <a:xfrm>
            <a:off x="5010316" y="5592100"/>
            <a:ext cx="541062" cy="54106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73861B0-8E57-684E-835A-491B7EC27B41}"/>
              </a:ext>
            </a:extLst>
          </p:cNvPr>
          <p:cNvSpPr txBox="1"/>
          <p:nvPr/>
        </p:nvSpPr>
        <p:spPr>
          <a:xfrm>
            <a:off x="7494226" y="5530313"/>
            <a:ext cx="2425023" cy="615553"/>
          </a:xfrm>
          <a:prstGeom prst="rect">
            <a:avLst/>
          </a:prstGeom>
          <a:noFill/>
        </p:spPr>
        <p:txBody>
          <a:bodyPr wrap="none" lIns="0" tIns="0" rIns="0" bIns="0" rtlCol="0">
            <a:spAutoFit/>
          </a:bodyPr>
          <a:lstStyle/>
          <a:p>
            <a:r>
              <a:rPr lang="id-ID" sz="2000" b="1" dirty="0">
                <a:solidFill>
                  <a:srgbClr val="000272"/>
                </a:solidFill>
              </a:rPr>
              <a:t>Budgeting and </a:t>
            </a:r>
          </a:p>
          <a:p>
            <a:r>
              <a:rPr lang="id-ID" sz="2000" b="1" dirty="0">
                <a:solidFill>
                  <a:srgbClr val="000272"/>
                </a:solidFill>
              </a:rPr>
              <a:t>Financial Management</a:t>
            </a:r>
          </a:p>
        </p:txBody>
      </p:sp>
      <p:sp>
        <p:nvSpPr>
          <p:cNvPr id="28" name="TextBox 27">
            <a:extLst>
              <a:ext uri="{FF2B5EF4-FFF2-40B4-BE49-F238E27FC236}">
                <a16:creationId xmlns:a16="http://schemas.microsoft.com/office/drawing/2014/main" id="{66C8E836-BC63-0A47-9595-E9F31AB230BF}"/>
              </a:ext>
            </a:extLst>
          </p:cNvPr>
          <p:cNvSpPr txBox="1"/>
          <p:nvPr/>
        </p:nvSpPr>
        <p:spPr>
          <a:xfrm>
            <a:off x="2239106" y="5553759"/>
            <a:ext cx="2719008" cy="615553"/>
          </a:xfrm>
          <a:prstGeom prst="rect">
            <a:avLst/>
          </a:prstGeom>
          <a:noFill/>
        </p:spPr>
        <p:txBody>
          <a:bodyPr wrap="square" lIns="0" tIns="0" rIns="0" bIns="0" rtlCol="0">
            <a:spAutoFit/>
          </a:bodyPr>
          <a:lstStyle/>
          <a:p>
            <a:r>
              <a:rPr lang="id-ID" sz="2000" b="1" dirty="0">
                <a:solidFill>
                  <a:schemeClr val="accent1">
                    <a:lumMod val="60000"/>
                    <a:lumOff val="40000"/>
                  </a:schemeClr>
                </a:solidFill>
              </a:rPr>
              <a:t>Cybersecurity &amp; Protecting Sensitive Data</a:t>
            </a:r>
          </a:p>
        </p:txBody>
      </p:sp>
      <p:cxnSp>
        <p:nvCxnSpPr>
          <p:cNvPr id="29" name="Straight Connector 28">
            <a:extLst>
              <a:ext uri="{FF2B5EF4-FFF2-40B4-BE49-F238E27FC236}">
                <a16:creationId xmlns:a16="http://schemas.microsoft.com/office/drawing/2014/main" id="{9239A123-94D6-8F47-A0C9-8606C8D012E6}"/>
              </a:ext>
            </a:extLst>
          </p:cNvPr>
          <p:cNvCxnSpPr>
            <a:stCxn id="22" idx="1"/>
            <a:endCxn id="22" idx="4"/>
          </p:cNvCxnSpPr>
          <p:nvPr/>
        </p:nvCxnSpPr>
        <p:spPr>
          <a:xfrm flipH="1">
            <a:off x="4284889" y="4808762"/>
            <a:ext cx="3550972"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2639446-4423-454F-B21C-A0F9791A7E60}"/>
              </a:ext>
            </a:extLst>
          </p:cNvPr>
          <p:cNvSpPr/>
          <p:nvPr/>
        </p:nvSpPr>
        <p:spPr>
          <a:xfrm>
            <a:off x="7546293" y="4400970"/>
            <a:ext cx="541062" cy="54106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EEC9C1D-5B0E-894D-8772-3C451775EFF7}"/>
              </a:ext>
            </a:extLst>
          </p:cNvPr>
          <p:cNvSpPr/>
          <p:nvPr/>
        </p:nvSpPr>
        <p:spPr>
          <a:xfrm>
            <a:off x="4020001" y="4400970"/>
            <a:ext cx="541062" cy="541062"/>
          </a:xfrm>
          <a:prstGeom prst="ellipse">
            <a:avLst/>
          </a:prstGeom>
          <a:solidFill>
            <a:srgbClr val="000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7EE63C5-BCF7-F449-900A-D756DB95ED18}"/>
              </a:ext>
            </a:extLst>
          </p:cNvPr>
          <p:cNvSpPr txBox="1"/>
          <p:nvPr/>
        </p:nvSpPr>
        <p:spPr>
          <a:xfrm>
            <a:off x="8441265" y="4292292"/>
            <a:ext cx="2707297" cy="615553"/>
          </a:xfrm>
          <a:prstGeom prst="rect">
            <a:avLst/>
          </a:prstGeom>
          <a:noFill/>
        </p:spPr>
        <p:txBody>
          <a:bodyPr wrap="square" lIns="0" tIns="0" rIns="0" bIns="0" rtlCol="0">
            <a:spAutoFit/>
          </a:bodyPr>
          <a:lstStyle/>
          <a:p>
            <a:r>
              <a:rPr lang="id-ID" sz="2000" b="1" dirty="0">
                <a:solidFill>
                  <a:schemeClr val="accent1">
                    <a:lumMod val="60000"/>
                    <a:lumOff val="40000"/>
                  </a:schemeClr>
                </a:solidFill>
              </a:rPr>
              <a:t>Asset Management  &amp; Process Tracking </a:t>
            </a:r>
          </a:p>
        </p:txBody>
      </p:sp>
      <p:sp>
        <p:nvSpPr>
          <p:cNvPr id="35" name="TextBox 34">
            <a:extLst>
              <a:ext uri="{FF2B5EF4-FFF2-40B4-BE49-F238E27FC236}">
                <a16:creationId xmlns:a16="http://schemas.microsoft.com/office/drawing/2014/main" id="{07461351-D709-D64A-8EDB-BD7F396CA1A6}"/>
              </a:ext>
            </a:extLst>
          </p:cNvPr>
          <p:cNvSpPr txBox="1"/>
          <p:nvPr/>
        </p:nvSpPr>
        <p:spPr>
          <a:xfrm>
            <a:off x="699485" y="4341916"/>
            <a:ext cx="3323973" cy="615553"/>
          </a:xfrm>
          <a:prstGeom prst="rect">
            <a:avLst/>
          </a:prstGeom>
          <a:noFill/>
        </p:spPr>
        <p:txBody>
          <a:bodyPr wrap="square" lIns="0" tIns="0" rIns="0" bIns="0" rtlCol="0">
            <a:spAutoFit/>
          </a:bodyPr>
          <a:lstStyle/>
          <a:p>
            <a:pPr algn="ctr"/>
            <a:r>
              <a:rPr lang="id-ID" sz="2000" b="1" dirty="0">
                <a:solidFill>
                  <a:srgbClr val="000272"/>
                </a:solidFill>
              </a:rPr>
              <a:t>Increase trust in Government and online civil systems</a:t>
            </a:r>
          </a:p>
        </p:txBody>
      </p:sp>
      <p:cxnSp>
        <p:nvCxnSpPr>
          <p:cNvPr id="36" name="Straight Connector 35">
            <a:extLst>
              <a:ext uri="{FF2B5EF4-FFF2-40B4-BE49-F238E27FC236}">
                <a16:creationId xmlns:a16="http://schemas.microsoft.com/office/drawing/2014/main" id="{4318C5A6-E3D4-1945-BDA0-7CC9B2B64086}"/>
              </a:ext>
            </a:extLst>
          </p:cNvPr>
          <p:cNvCxnSpPr>
            <a:stCxn id="22" idx="5"/>
            <a:endCxn id="22" idx="0"/>
          </p:cNvCxnSpPr>
          <p:nvPr/>
        </p:nvCxnSpPr>
        <p:spPr>
          <a:xfrm>
            <a:off x="4284889" y="3337878"/>
            <a:ext cx="3550972"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69CEDB7-B988-2A4C-9467-F817B11D0FCE}"/>
              </a:ext>
            </a:extLst>
          </p:cNvPr>
          <p:cNvSpPr/>
          <p:nvPr/>
        </p:nvSpPr>
        <p:spPr>
          <a:xfrm>
            <a:off x="7546293" y="3209842"/>
            <a:ext cx="541062" cy="541062"/>
          </a:xfrm>
          <a:prstGeom prst="ellipse">
            <a:avLst/>
          </a:prstGeom>
          <a:solidFill>
            <a:srgbClr val="000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C593A1F-BC83-4B47-B9EC-18BAD14AEF10}"/>
              </a:ext>
            </a:extLst>
          </p:cNvPr>
          <p:cNvSpPr/>
          <p:nvPr/>
        </p:nvSpPr>
        <p:spPr>
          <a:xfrm>
            <a:off x="4020001" y="3209842"/>
            <a:ext cx="541062" cy="54106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2957E93-7A0B-A746-916D-2234ECEC707F}"/>
              </a:ext>
            </a:extLst>
          </p:cNvPr>
          <p:cNvSpPr txBox="1"/>
          <p:nvPr/>
        </p:nvSpPr>
        <p:spPr>
          <a:xfrm>
            <a:off x="8413089" y="3148055"/>
            <a:ext cx="1837298" cy="307777"/>
          </a:xfrm>
          <a:prstGeom prst="rect">
            <a:avLst/>
          </a:prstGeom>
          <a:noFill/>
        </p:spPr>
        <p:txBody>
          <a:bodyPr wrap="none" lIns="0" tIns="0" rIns="0" bIns="0" rtlCol="0">
            <a:spAutoFit/>
          </a:bodyPr>
          <a:lstStyle/>
          <a:p>
            <a:r>
              <a:rPr lang="id-ID" sz="2000" b="1" dirty="0">
                <a:solidFill>
                  <a:srgbClr val="000272"/>
                </a:solidFill>
              </a:rPr>
              <a:t>Smart Regulation</a:t>
            </a:r>
          </a:p>
        </p:txBody>
      </p:sp>
      <p:sp>
        <p:nvSpPr>
          <p:cNvPr id="42" name="TextBox 41">
            <a:extLst>
              <a:ext uri="{FF2B5EF4-FFF2-40B4-BE49-F238E27FC236}">
                <a16:creationId xmlns:a16="http://schemas.microsoft.com/office/drawing/2014/main" id="{67B32AA2-C990-3B47-8CB0-9221959C8E55}"/>
              </a:ext>
            </a:extLst>
          </p:cNvPr>
          <p:cNvSpPr txBox="1"/>
          <p:nvPr/>
        </p:nvSpPr>
        <p:spPr>
          <a:xfrm>
            <a:off x="804992" y="3019102"/>
            <a:ext cx="3115770" cy="615553"/>
          </a:xfrm>
          <a:prstGeom prst="rect">
            <a:avLst/>
          </a:prstGeom>
          <a:noFill/>
        </p:spPr>
        <p:txBody>
          <a:bodyPr wrap="square" lIns="0" tIns="0" rIns="0" bIns="0" rtlCol="0">
            <a:spAutoFit/>
          </a:bodyPr>
          <a:lstStyle/>
          <a:p>
            <a:pPr algn="ctr"/>
            <a:r>
              <a:rPr lang="id-ID" sz="2000" b="1" dirty="0">
                <a:solidFill>
                  <a:schemeClr val="accent1">
                    <a:lumMod val="60000"/>
                    <a:lumOff val="40000"/>
                  </a:schemeClr>
                </a:solidFill>
              </a:rPr>
              <a:t>Reduce potential for corruption &amp; Abuse</a:t>
            </a:r>
          </a:p>
        </p:txBody>
      </p:sp>
      <p:sp>
        <p:nvSpPr>
          <p:cNvPr id="43" name="Oval 42">
            <a:extLst>
              <a:ext uri="{FF2B5EF4-FFF2-40B4-BE49-F238E27FC236}">
                <a16:creationId xmlns:a16="http://schemas.microsoft.com/office/drawing/2014/main" id="{868A63C0-B338-3E40-8002-CC124546CC3F}"/>
              </a:ext>
            </a:extLst>
          </p:cNvPr>
          <p:cNvSpPr/>
          <p:nvPr/>
        </p:nvSpPr>
        <p:spPr>
          <a:xfrm>
            <a:off x="6618471" y="2018713"/>
            <a:ext cx="541062" cy="54106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12AC1C5-A1B3-1841-BE8A-B14A3D27C669}"/>
              </a:ext>
            </a:extLst>
          </p:cNvPr>
          <p:cNvSpPr/>
          <p:nvPr/>
        </p:nvSpPr>
        <p:spPr>
          <a:xfrm>
            <a:off x="5010316" y="2018713"/>
            <a:ext cx="541062" cy="541062"/>
          </a:xfrm>
          <a:prstGeom prst="ellipse">
            <a:avLst/>
          </a:prstGeom>
          <a:solidFill>
            <a:srgbClr val="000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10A16720-0138-7547-AD22-DDEC3AABAB30}"/>
              </a:ext>
            </a:extLst>
          </p:cNvPr>
          <p:cNvSpPr txBox="1"/>
          <p:nvPr/>
        </p:nvSpPr>
        <p:spPr>
          <a:xfrm>
            <a:off x="7504989" y="1956927"/>
            <a:ext cx="2316853" cy="307777"/>
          </a:xfrm>
          <a:prstGeom prst="rect">
            <a:avLst/>
          </a:prstGeom>
          <a:noFill/>
        </p:spPr>
        <p:txBody>
          <a:bodyPr wrap="none" lIns="0" tIns="0" rIns="0" bIns="0" rtlCol="0">
            <a:spAutoFit/>
          </a:bodyPr>
          <a:lstStyle/>
          <a:p>
            <a:r>
              <a:rPr lang="id-ID" sz="2000" b="1" dirty="0">
                <a:solidFill>
                  <a:schemeClr val="accent1">
                    <a:lumMod val="60000"/>
                    <a:lumOff val="40000"/>
                  </a:schemeClr>
                </a:solidFill>
              </a:rPr>
              <a:t>Identity Management</a:t>
            </a:r>
          </a:p>
        </p:txBody>
      </p:sp>
      <p:sp>
        <p:nvSpPr>
          <p:cNvPr id="48" name="TextBox 47">
            <a:extLst>
              <a:ext uri="{FF2B5EF4-FFF2-40B4-BE49-F238E27FC236}">
                <a16:creationId xmlns:a16="http://schemas.microsoft.com/office/drawing/2014/main" id="{1D2E6C6B-08AA-2B4D-9D92-0D64A830EC71}"/>
              </a:ext>
            </a:extLst>
          </p:cNvPr>
          <p:cNvSpPr txBox="1"/>
          <p:nvPr/>
        </p:nvSpPr>
        <p:spPr>
          <a:xfrm>
            <a:off x="2033000" y="1851420"/>
            <a:ext cx="2853371" cy="615553"/>
          </a:xfrm>
          <a:prstGeom prst="rect">
            <a:avLst/>
          </a:prstGeom>
          <a:noFill/>
        </p:spPr>
        <p:txBody>
          <a:bodyPr wrap="square" lIns="0" tIns="0" rIns="0" bIns="0" rtlCol="0">
            <a:spAutoFit/>
          </a:bodyPr>
          <a:lstStyle/>
          <a:p>
            <a:pPr algn="ctr"/>
            <a:r>
              <a:rPr lang="id-ID" sz="2000" b="1" dirty="0">
                <a:solidFill>
                  <a:srgbClr val="000272"/>
                </a:solidFill>
              </a:rPr>
              <a:t>Reducing cost &amp; improving efficiency</a:t>
            </a:r>
          </a:p>
        </p:txBody>
      </p:sp>
      <p:sp>
        <p:nvSpPr>
          <p:cNvPr id="49" name="Freeform 76">
            <a:extLst>
              <a:ext uri="{FF2B5EF4-FFF2-40B4-BE49-F238E27FC236}">
                <a16:creationId xmlns:a16="http://schemas.microsoft.com/office/drawing/2014/main" id="{8755E24F-3394-D240-B32D-29B3CCE3004F}"/>
              </a:ext>
            </a:extLst>
          </p:cNvPr>
          <p:cNvSpPr>
            <a:spLocks noEditPoints="1"/>
          </p:cNvSpPr>
          <p:nvPr/>
        </p:nvSpPr>
        <p:spPr bwMode="auto">
          <a:xfrm>
            <a:off x="5131876" y="2152743"/>
            <a:ext cx="297941" cy="273003"/>
          </a:xfrm>
          <a:custGeom>
            <a:avLst/>
            <a:gdLst>
              <a:gd name="T0" fmla="*/ 88 w 96"/>
              <a:gd name="T1" fmla="*/ 0 h 88"/>
              <a:gd name="T2" fmla="*/ 8 w 96"/>
              <a:gd name="T3" fmla="*/ 0 h 88"/>
              <a:gd name="T4" fmla="*/ 0 w 96"/>
              <a:gd name="T5" fmla="*/ 8 h 88"/>
              <a:gd name="T6" fmla="*/ 0 w 96"/>
              <a:gd name="T7" fmla="*/ 68 h 88"/>
              <a:gd name="T8" fmla="*/ 8 w 96"/>
              <a:gd name="T9" fmla="*/ 76 h 88"/>
              <a:gd name="T10" fmla="*/ 35 w 96"/>
              <a:gd name="T11" fmla="*/ 76 h 88"/>
              <a:gd name="T12" fmla="*/ 33 w 96"/>
              <a:gd name="T13" fmla="*/ 84 h 88"/>
              <a:gd name="T14" fmla="*/ 20 w 96"/>
              <a:gd name="T15" fmla="*/ 84 h 88"/>
              <a:gd name="T16" fmla="*/ 18 w 96"/>
              <a:gd name="T17" fmla="*/ 86 h 88"/>
              <a:gd name="T18" fmla="*/ 20 w 96"/>
              <a:gd name="T19" fmla="*/ 88 h 88"/>
              <a:gd name="T20" fmla="*/ 34 w 96"/>
              <a:gd name="T21" fmla="*/ 88 h 88"/>
              <a:gd name="T22" fmla="*/ 62 w 96"/>
              <a:gd name="T23" fmla="*/ 88 h 88"/>
              <a:gd name="T24" fmla="*/ 62 w 96"/>
              <a:gd name="T25" fmla="*/ 88 h 88"/>
              <a:gd name="T26" fmla="*/ 76 w 96"/>
              <a:gd name="T27" fmla="*/ 88 h 88"/>
              <a:gd name="T28" fmla="*/ 78 w 96"/>
              <a:gd name="T29" fmla="*/ 86 h 88"/>
              <a:gd name="T30" fmla="*/ 76 w 96"/>
              <a:gd name="T31" fmla="*/ 84 h 88"/>
              <a:gd name="T32" fmla="*/ 63 w 96"/>
              <a:gd name="T33" fmla="*/ 84 h 88"/>
              <a:gd name="T34" fmla="*/ 61 w 96"/>
              <a:gd name="T35" fmla="*/ 76 h 88"/>
              <a:gd name="T36" fmla="*/ 88 w 96"/>
              <a:gd name="T37" fmla="*/ 76 h 88"/>
              <a:gd name="T38" fmla="*/ 96 w 96"/>
              <a:gd name="T39" fmla="*/ 68 h 88"/>
              <a:gd name="T40" fmla="*/ 96 w 96"/>
              <a:gd name="T41" fmla="*/ 8 h 88"/>
              <a:gd name="T42" fmla="*/ 88 w 96"/>
              <a:gd name="T43" fmla="*/ 0 h 88"/>
              <a:gd name="T44" fmla="*/ 48 w 96"/>
              <a:gd name="T45" fmla="*/ 70 h 88"/>
              <a:gd name="T46" fmla="*/ 44 w 96"/>
              <a:gd name="T47" fmla="*/ 66 h 88"/>
              <a:gd name="T48" fmla="*/ 48 w 96"/>
              <a:gd name="T49" fmla="*/ 62 h 88"/>
              <a:gd name="T50" fmla="*/ 52 w 96"/>
              <a:gd name="T51" fmla="*/ 66 h 88"/>
              <a:gd name="T52" fmla="*/ 48 w 96"/>
              <a:gd name="T53" fmla="*/ 70 h 88"/>
              <a:gd name="T54" fmla="*/ 88 w 96"/>
              <a:gd name="T55" fmla="*/ 60 h 88"/>
              <a:gd name="T56" fmla="*/ 8 w 96"/>
              <a:gd name="T57" fmla="*/ 60 h 88"/>
              <a:gd name="T58" fmla="*/ 8 w 96"/>
              <a:gd name="T59" fmla="*/ 8 h 88"/>
              <a:gd name="T60" fmla="*/ 88 w 96"/>
              <a:gd name="T61" fmla="*/ 8 h 88"/>
              <a:gd name="T62" fmla="*/ 88 w 96"/>
              <a:gd name="T63" fmla="*/ 6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88">
                <a:moveTo>
                  <a:pt x="88" y="0"/>
                </a:moveTo>
                <a:cubicBezTo>
                  <a:pt x="8" y="0"/>
                  <a:pt x="8" y="0"/>
                  <a:pt x="8" y="0"/>
                </a:cubicBezTo>
                <a:cubicBezTo>
                  <a:pt x="4" y="0"/>
                  <a:pt x="0" y="4"/>
                  <a:pt x="0" y="8"/>
                </a:cubicBezTo>
                <a:cubicBezTo>
                  <a:pt x="0" y="68"/>
                  <a:pt x="0" y="68"/>
                  <a:pt x="0" y="68"/>
                </a:cubicBezTo>
                <a:cubicBezTo>
                  <a:pt x="0" y="72"/>
                  <a:pt x="4" y="76"/>
                  <a:pt x="8" y="76"/>
                </a:cubicBezTo>
                <a:cubicBezTo>
                  <a:pt x="35" y="76"/>
                  <a:pt x="35" y="76"/>
                  <a:pt x="35" y="76"/>
                </a:cubicBezTo>
                <a:cubicBezTo>
                  <a:pt x="33" y="84"/>
                  <a:pt x="33" y="84"/>
                  <a:pt x="33" y="84"/>
                </a:cubicBezTo>
                <a:cubicBezTo>
                  <a:pt x="20" y="84"/>
                  <a:pt x="20" y="84"/>
                  <a:pt x="20" y="84"/>
                </a:cubicBezTo>
                <a:cubicBezTo>
                  <a:pt x="19" y="84"/>
                  <a:pt x="18" y="85"/>
                  <a:pt x="18" y="86"/>
                </a:cubicBezTo>
                <a:cubicBezTo>
                  <a:pt x="18" y="87"/>
                  <a:pt x="19" y="88"/>
                  <a:pt x="20" y="88"/>
                </a:cubicBezTo>
                <a:cubicBezTo>
                  <a:pt x="34" y="88"/>
                  <a:pt x="34" y="88"/>
                  <a:pt x="34" y="88"/>
                </a:cubicBezTo>
                <a:cubicBezTo>
                  <a:pt x="62" y="88"/>
                  <a:pt x="62" y="88"/>
                  <a:pt x="62" y="88"/>
                </a:cubicBezTo>
                <a:cubicBezTo>
                  <a:pt x="62" y="88"/>
                  <a:pt x="62" y="88"/>
                  <a:pt x="62" y="88"/>
                </a:cubicBezTo>
                <a:cubicBezTo>
                  <a:pt x="76" y="88"/>
                  <a:pt x="76" y="88"/>
                  <a:pt x="76" y="88"/>
                </a:cubicBezTo>
                <a:cubicBezTo>
                  <a:pt x="77" y="88"/>
                  <a:pt x="78" y="87"/>
                  <a:pt x="78" y="86"/>
                </a:cubicBezTo>
                <a:cubicBezTo>
                  <a:pt x="78" y="85"/>
                  <a:pt x="77" y="84"/>
                  <a:pt x="76" y="84"/>
                </a:cubicBezTo>
                <a:cubicBezTo>
                  <a:pt x="63" y="84"/>
                  <a:pt x="63" y="84"/>
                  <a:pt x="63" y="84"/>
                </a:cubicBezTo>
                <a:cubicBezTo>
                  <a:pt x="61" y="76"/>
                  <a:pt x="61" y="76"/>
                  <a:pt x="61" y="76"/>
                </a:cubicBezTo>
                <a:cubicBezTo>
                  <a:pt x="88" y="76"/>
                  <a:pt x="88" y="76"/>
                  <a:pt x="88" y="76"/>
                </a:cubicBezTo>
                <a:cubicBezTo>
                  <a:pt x="92" y="76"/>
                  <a:pt x="96" y="72"/>
                  <a:pt x="96" y="68"/>
                </a:cubicBezTo>
                <a:cubicBezTo>
                  <a:pt x="96" y="8"/>
                  <a:pt x="96" y="8"/>
                  <a:pt x="96" y="8"/>
                </a:cubicBezTo>
                <a:cubicBezTo>
                  <a:pt x="96" y="4"/>
                  <a:pt x="92" y="0"/>
                  <a:pt x="88" y="0"/>
                </a:cubicBezTo>
                <a:close/>
                <a:moveTo>
                  <a:pt x="48" y="70"/>
                </a:moveTo>
                <a:cubicBezTo>
                  <a:pt x="46" y="70"/>
                  <a:pt x="44" y="68"/>
                  <a:pt x="44" y="66"/>
                </a:cubicBezTo>
                <a:cubicBezTo>
                  <a:pt x="44" y="64"/>
                  <a:pt x="46" y="62"/>
                  <a:pt x="48" y="62"/>
                </a:cubicBezTo>
                <a:cubicBezTo>
                  <a:pt x="50" y="62"/>
                  <a:pt x="52" y="64"/>
                  <a:pt x="52" y="66"/>
                </a:cubicBezTo>
                <a:cubicBezTo>
                  <a:pt x="52" y="68"/>
                  <a:pt x="50" y="70"/>
                  <a:pt x="48" y="70"/>
                </a:cubicBezTo>
                <a:close/>
                <a:moveTo>
                  <a:pt x="88" y="60"/>
                </a:moveTo>
                <a:cubicBezTo>
                  <a:pt x="8" y="60"/>
                  <a:pt x="8" y="60"/>
                  <a:pt x="8" y="60"/>
                </a:cubicBezTo>
                <a:cubicBezTo>
                  <a:pt x="8" y="8"/>
                  <a:pt x="8" y="8"/>
                  <a:pt x="8" y="8"/>
                </a:cubicBezTo>
                <a:cubicBezTo>
                  <a:pt x="88" y="8"/>
                  <a:pt x="88" y="8"/>
                  <a:pt x="88" y="8"/>
                </a:cubicBezTo>
                <a:lnTo>
                  <a:pt x="88" y="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77">
            <a:extLst>
              <a:ext uri="{FF2B5EF4-FFF2-40B4-BE49-F238E27FC236}">
                <a16:creationId xmlns:a16="http://schemas.microsoft.com/office/drawing/2014/main" id="{75F4854A-1002-EC49-B704-A9526EFCEB5E}"/>
              </a:ext>
            </a:extLst>
          </p:cNvPr>
          <p:cNvSpPr>
            <a:spLocks/>
          </p:cNvSpPr>
          <p:nvPr/>
        </p:nvSpPr>
        <p:spPr bwMode="auto">
          <a:xfrm>
            <a:off x="6777438" y="5713660"/>
            <a:ext cx="223127" cy="297941"/>
          </a:xfrm>
          <a:custGeom>
            <a:avLst/>
            <a:gdLst>
              <a:gd name="T0" fmla="*/ 70 w 72"/>
              <a:gd name="T1" fmla="*/ 28 h 96"/>
              <a:gd name="T2" fmla="*/ 54 w 72"/>
              <a:gd name="T3" fmla="*/ 28 h 96"/>
              <a:gd name="T4" fmla="*/ 54 w 72"/>
              <a:gd name="T5" fmla="*/ 2 h 96"/>
              <a:gd name="T6" fmla="*/ 52 w 72"/>
              <a:gd name="T7" fmla="*/ 0 h 96"/>
              <a:gd name="T8" fmla="*/ 50 w 72"/>
              <a:gd name="T9" fmla="*/ 2 h 96"/>
              <a:gd name="T10" fmla="*/ 50 w 72"/>
              <a:gd name="T11" fmla="*/ 28 h 96"/>
              <a:gd name="T12" fmla="*/ 22 w 72"/>
              <a:gd name="T13" fmla="*/ 28 h 96"/>
              <a:gd name="T14" fmla="*/ 22 w 72"/>
              <a:gd name="T15" fmla="*/ 2 h 96"/>
              <a:gd name="T16" fmla="*/ 20 w 72"/>
              <a:gd name="T17" fmla="*/ 0 h 96"/>
              <a:gd name="T18" fmla="*/ 18 w 72"/>
              <a:gd name="T19" fmla="*/ 2 h 96"/>
              <a:gd name="T20" fmla="*/ 18 w 72"/>
              <a:gd name="T21" fmla="*/ 28 h 96"/>
              <a:gd name="T22" fmla="*/ 2 w 72"/>
              <a:gd name="T23" fmla="*/ 28 h 96"/>
              <a:gd name="T24" fmla="*/ 0 w 72"/>
              <a:gd name="T25" fmla="*/ 30 h 96"/>
              <a:gd name="T26" fmla="*/ 2 w 72"/>
              <a:gd name="T27" fmla="*/ 32 h 96"/>
              <a:gd name="T28" fmla="*/ 10 w 72"/>
              <a:gd name="T29" fmla="*/ 32 h 96"/>
              <a:gd name="T30" fmla="*/ 10 w 72"/>
              <a:gd name="T31" fmla="*/ 58 h 96"/>
              <a:gd name="T32" fmla="*/ 26 w 72"/>
              <a:gd name="T33" fmla="*/ 76 h 96"/>
              <a:gd name="T34" fmla="*/ 26 w 72"/>
              <a:gd name="T35" fmla="*/ 86 h 96"/>
              <a:gd name="T36" fmla="*/ 28 w 72"/>
              <a:gd name="T37" fmla="*/ 88 h 96"/>
              <a:gd name="T38" fmla="*/ 34 w 72"/>
              <a:gd name="T39" fmla="*/ 88 h 96"/>
              <a:gd name="T40" fmla="*/ 34 w 72"/>
              <a:gd name="T41" fmla="*/ 94 h 96"/>
              <a:gd name="T42" fmla="*/ 36 w 72"/>
              <a:gd name="T43" fmla="*/ 96 h 96"/>
              <a:gd name="T44" fmla="*/ 38 w 72"/>
              <a:gd name="T45" fmla="*/ 94 h 96"/>
              <a:gd name="T46" fmla="*/ 38 w 72"/>
              <a:gd name="T47" fmla="*/ 88 h 96"/>
              <a:gd name="T48" fmla="*/ 44 w 72"/>
              <a:gd name="T49" fmla="*/ 88 h 96"/>
              <a:gd name="T50" fmla="*/ 46 w 72"/>
              <a:gd name="T51" fmla="*/ 86 h 96"/>
              <a:gd name="T52" fmla="*/ 46 w 72"/>
              <a:gd name="T53" fmla="*/ 76 h 96"/>
              <a:gd name="T54" fmla="*/ 62 w 72"/>
              <a:gd name="T55" fmla="*/ 58 h 96"/>
              <a:gd name="T56" fmla="*/ 62 w 72"/>
              <a:gd name="T57" fmla="*/ 32 h 96"/>
              <a:gd name="T58" fmla="*/ 70 w 72"/>
              <a:gd name="T59" fmla="*/ 32 h 96"/>
              <a:gd name="T60" fmla="*/ 72 w 72"/>
              <a:gd name="T61" fmla="*/ 30 h 96"/>
              <a:gd name="T62" fmla="*/ 70 w 72"/>
              <a:gd name="T63" fmla="*/ 2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2" h="96">
                <a:moveTo>
                  <a:pt x="70" y="28"/>
                </a:moveTo>
                <a:cubicBezTo>
                  <a:pt x="54" y="28"/>
                  <a:pt x="54" y="28"/>
                  <a:pt x="54" y="28"/>
                </a:cubicBezTo>
                <a:cubicBezTo>
                  <a:pt x="54" y="2"/>
                  <a:pt x="54" y="2"/>
                  <a:pt x="54" y="2"/>
                </a:cubicBezTo>
                <a:cubicBezTo>
                  <a:pt x="54" y="1"/>
                  <a:pt x="53" y="0"/>
                  <a:pt x="52" y="0"/>
                </a:cubicBezTo>
                <a:cubicBezTo>
                  <a:pt x="51" y="0"/>
                  <a:pt x="50" y="1"/>
                  <a:pt x="50" y="2"/>
                </a:cubicBezTo>
                <a:cubicBezTo>
                  <a:pt x="50" y="28"/>
                  <a:pt x="50" y="28"/>
                  <a:pt x="50" y="28"/>
                </a:cubicBezTo>
                <a:cubicBezTo>
                  <a:pt x="22" y="28"/>
                  <a:pt x="22" y="28"/>
                  <a:pt x="22" y="28"/>
                </a:cubicBezTo>
                <a:cubicBezTo>
                  <a:pt x="22" y="2"/>
                  <a:pt x="22" y="2"/>
                  <a:pt x="22" y="2"/>
                </a:cubicBezTo>
                <a:cubicBezTo>
                  <a:pt x="22" y="1"/>
                  <a:pt x="21" y="0"/>
                  <a:pt x="20" y="0"/>
                </a:cubicBezTo>
                <a:cubicBezTo>
                  <a:pt x="19" y="0"/>
                  <a:pt x="18" y="1"/>
                  <a:pt x="18" y="2"/>
                </a:cubicBezTo>
                <a:cubicBezTo>
                  <a:pt x="18" y="28"/>
                  <a:pt x="18" y="28"/>
                  <a:pt x="18" y="28"/>
                </a:cubicBezTo>
                <a:cubicBezTo>
                  <a:pt x="2" y="28"/>
                  <a:pt x="2" y="28"/>
                  <a:pt x="2" y="28"/>
                </a:cubicBezTo>
                <a:cubicBezTo>
                  <a:pt x="1" y="28"/>
                  <a:pt x="0" y="29"/>
                  <a:pt x="0" y="30"/>
                </a:cubicBezTo>
                <a:cubicBezTo>
                  <a:pt x="0" y="31"/>
                  <a:pt x="1" y="32"/>
                  <a:pt x="2" y="32"/>
                </a:cubicBezTo>
                <a:cubicBezTo>
                  <a:pt x="10" y="32"/>
                  <a:pt x="10" y="32"/>
                  <a:pt x="10" y="32"/>
                </a:cubicBezTo>
                <a:cubicBezTo>
                  <a:pt x="10" y="58"/>
                  <a:pt x="10" y="58"/>
                  <a:pt x="10" y="58"/>
                </a:cubicBezTo>
                <a:cubicBezTo>
                  <a:pt x="10" y="67"/>
                  <a:pt x="17" y="75"/>
                  <a:pt x="26" y="76"/>
                </a:cubicBezTo>
                <a:cubicBezTo>
                  <a:pt x="26" y="86"/>
                  <a:pt x="26" y="86"/>
                  <a:pt x="26" y="86"/>
                </a:cubicBezTo>
                <a:cubicBezTo>
                  <a:pt x="26" y="87"/>
                  <a:pt x="27" y="88"/>
                  <a:pt x="28" y="88"/>
                </a:cubicBezTo>
                <a:cubicBezTo>
                  <a:pt x="34" y="88"/>
                  <a:pt x="34" y="88"/>
                  <a:pt x="34" y="88"/>
                </a:cubicBezTo>
                <a:cubicBezTo>
                  <a:pt x="34" y="94"/>
                  <a:pt x="34" y="94"/>
                  <a:pt x="34" y="94"/>
                </a:cubicBezTo>
                <a:cubicBezTo>
                  <a:pt x="34" y="95"/>
                  <a:pt x="35" y="96"/>
                  <a:pt x="36" y="96"/>
                </a:cubicBezTo>
                <a:cubicBezTo>
                  <a:pt x="37" y="96"/>
                  <a:pt x="38" y="95"/>
                  <a:pt x="38" y="94"/>
                </a:cubicBezTo>
                <a:cubicBezTo>
                  <a:pt x="38" y="88"/>
                  <a:pt x="38" y="88"/>
                  <a:pt x="38" y="88"/>
                </a:cubicBezTo>
                <a:cubicBezTo>
                  <a:pt x="44" y="88"/>
                  <a:pt x="44" y="88"/>
                  <a:pt x="44" y="88"/>
                </a:cubicBezTo>
                <a:cubicBezTo>
                  <a:pt x="45" y="88"/>
                  <a:pt x="46" y="87"/>
                  <a:pt x="46" y="86"/>
                </a:cubicBezTo>
                <a:cubicBezTo>
                  <a:pt x="46" y="76"/>
                  <a:pt x="46" y="76"/>
                  <a:pt x="46" y="76"/>
                </a:cubicBezTo>
                <a:cubicBezTo>
                  <a:pt x="55" y="75"/>
                  <a:pt x="62" y="67"/>
                  <a:pt x="62" y="58"/>
                </a:cubicBezTo>
                <a:cubicBezTo>
                  <a:pt x="62" y="32"/>
                  <a:pt x="62" y="32"/>
                  <a:pt x="62" y="32"/>
                </a:cubicBezTo>
                <a:cubicBezTo>
                  <a:pt x="70" y="32"/>
                  <a:pt x="70" y="32"/>
                  <a:pt x="70" y="32"/>
                </a:cubicBezTo>
                <a:cubicBezTo>
                  <a:pt x="71" y="32"/>
                  <a:pt x="72" y="31"/>
                  <a:pt x="72" y="30"/>
                </a:cubicBezTo>
                <a:cubicBezTo>
                  <a:pt x="72" y="29"/>
                  <a:pt x="71" y="28"/>
                  <a:pt x="70" y="2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78">
            <a:extLst>
              <a:ext uri="{FF2B5EF4-FFF2-40B4-BE49-F238E27FC236}">
                <a16:creationId xmlns:a16="http://schemas.microsoft.com/office/drawing/2014/main" id="{0B4C5C8D-C13F-0845-A573-FED017547999}"/>
              </a:ext>
            </a:extLst>
          </p:cNvPr>
          <p:cNvSpPr>
            <a:spLocks noEditPoints="1"/>
          </p:cNvSpPr>
          <p:nvPr/>
        </p:nvSpPr>
        <p:spPr bwMode="auto">
          <a:xfrm>
            <a:off x="7667853" y="4523843"/>
            <a:ext cx="297941" cy="295316"/>
          </a:xfrm>
          <a:custGeom>
            <a:avLst/>
            <a:gdLst>
              <a:gd name="T0" fmla="*/ 94 w 96"/>
              <a:gd name="T1" fmla="*/ 5 h 95"/>
              <a:gd name="T2" fmla="*/ 92 w 96"/>
              <a:gd name="T3" fmla="*/ 7 h 95"/>
              <a:gd name="T4" fmla="*/ 92 w 96"/>
              <a:gd name="T5" fmla="*/ 31 h 95"/>
              <a:gd name="T6" fmla="*/ 80 w 96"/>
              <a:gd name="T7" fmla="*/ 46 h 95"/>
              <a:gd name="T8" fmla="*/ 68 w 96"/>
              <a:gd name="T9" fmla="*/ 31 h 95"/>
              <a:gd name="T10" fmla="*/ 68 w 96"/>
              <a:gd name="T11" fmla="*/ 21 h 95"/>
              <a:gd name="T12" fmla="*/ 46 w 96"/>
              <a:gd name="T13" fmla="*/ 0 h 95"/>
              <a:gd name="T14" fmla="*/ 24 w 96"/>
              <a:gd name="T15" fmla="*/ 21 h 95"/>
              <a:gd name="T16" fmla="*/ 14 w 96"/>
              <a:gd name="T17" fmla="*/ 21 h 95"/>
              <a:gd name="T18" fmla="*/ 0 w 96"/>
              <a:gd name="T19" fmla="*/ 35 h 95"/>
              <a:gd name="T20" fmla="*/ 0 w 96"/>
              <a:gd name="T21" fmla="*/ 41 h 95"/>
              <a:gd name="T22" fmla="*/ 0 w 96"/>
              <a:gd name="T23" fmla="*/ 69 h 95"/>
              <a:gd name="T24" fmla="*/ 26 w 96"/>
              <a:gd name="T25" fmla="*/ 95 h 95"/>
              <a:gd name="T26" fmla="*/ 52 w 96"/>
              <a:gd name="T27" fmla="*/ 69 h 95"/>
              <a:gd name="T28" fmla="*/ 52 w 96"/>
              <a:gd name="T29" fmla="*/ 41 h 95"/>
              <a:gd name="T30" fmla="*/ 52 w 96"/>
              <a:gd name="T31" fmla="*/ 35 h 95"/>
              <a:gd name="T32" fmla="*/ 38 w 96"/>
              <a:gd name="T33" fmla="*/ 21 h 95"/>
              <a:gd name="T34" fmla="*/ 28 w 96"/>
              <a:gd name="T35" fmla="*/ 21 h 95"/>
              <a:gd name="T36" fmla="*/ 46 w 96"/>
              <a:gd name="T37" fmla="*/ 4 h 95"/>
              <a:gd name="T38" fmla="*/ 58 w 96"/>
              <a:gd name="T39" fmla="*/ 8 h 95"/>
              <a:gd name="T40" fmla="*/ 64 w 96"/>
              <a:gd name="T41" fmla="*/ 21 h 95"/>
              <a:gd name="T42" fmla="*/ 64 w 96"/>
              <a:gd name="T43" fmla="*/ 31 h 95"/>
              <a:gd name="T44" fmla="*/ 80 w 96"/>
              <a:gd name="T45" fmla="*/ 50 h 95"/>
              <a:gd name="T46" fmla="*/ 96 w 96"/>
              <a:gd name="T47" fmla="*/ 31 h 95"/>
              <a:gd name="T48" fmla="*/ 96 w 96"/>
              <a:gd name="T49" fmla="*/ 7 h 95"/>
              <a:gd name="T50" fmla="*/ 94 w 96"/>
              <a:gd name="T51" fmla="*/ 5 h 95"/>
              <a:gd name="T52" fmla="*/ 24 w 96"/>
              <a:gd name="T53" fmla="*/ 41 h 95"/>
              <a:gd name="T54" fmla="*/ 4 w 96"/>
              <a:gd name="T55" fmla="*/ 41 h 95"/>
              <a:gd name="T56" fmla="*/ 4 w 96"/>
              <a:gd name="T57" fmla="*/ 35 h 95"/>
              <a:gd name="T58" fmla="*/ 14 w 96"/>
              <a:gd name="T59" fmla="*/ 25 h 95"/>
              <a:gd name="T60" fmla="*/ 24 w 96"/>
              <a:gd name="T61" fmla="*/ 25 h 95"/>
              <a:gd name="T62" fmla="*/ 24 w 96"/>
              <a:gd name="T63" fmla="*/ 41 h 95"/>
              <a:gd name="T64" fmla="*/ 38 w 96"/>
              <a:gd name="T65" fmla="*/ 25 h 95"/>
              <a:gd name="T66" fmla="*/ 48 w 96"/>
              <a:gd name="T67" fmla="*/ 35 h 95"/>
              <a:gd name="T68" fmla="*/ 48 w 96"/>
              <a:gd name="T69" fmla="*/ 41 h 95"/>
              <a:gd name="T70" fmla="*/ 28 w 96"/>
              <a:gd name="T71" fmla="*/ 41 h 95"/>
              <a:gd name="T72" fmla="*/ 28 w 96"/>
              <a:gd name="T73" fmla="*/ 25 h 95"/>
              <a:gd name="T74" fmla="*/ 38 w 96"/>
              <a:gd name="T75" fmla="*/ 2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4" y="5"/>
                </a:moveTo>
                <a:cubicBezTo>
                  <a:pt x="93" y="5"/>
                  <a:pt x="92" y="6"/>
                  <a:pt x="92" y="7"/>
                </a:cubicBezTo>
                <a:cubicBezTo>
                  <a:pt x="92" y="31"/>
                  <a:pt x="92" y="31"/>
                  <a:pt x="92" y="31"/>
                </a:cubicBezTo>
                <a:cubicBezTo>
                  <a:pt x="92" y="42"/>
                  <a:pt x="86" y="46"/>
                  <a:pt x="80" y="46"/>
                </a:cubicBezTo>
                <a:cubicBezTo>
                  <a:pt x="74" y="46"/>
                  <a:pt x="68" y="42"/>
                  <a:pt x="68" y="31"/>
                </a:cubicBezTo>
                <a:cubicBezTo>
                  <a:pt x="68" y="21"/>
                  <a:pt x="68" y="21"/>
                  <a:pt x="68" y="21"/>
                </a:cubicBezTo>
                <a:cubicBezTo>
                  <a:pt x="68" y="7"/>
                  <a:pt x="57" y="0"/>
                  <a:pt x="46" y="0"/>
                </a:cubicBezTo>
                <a:cubicBezTo>
                  <a:pt x="35" y="0"/>
                  <a:pt x="24" y="7"/>
                  <a:pt x="24" y="21"/>
                </a:cubicBezTo>
                <a:cubicBezTo>
                  <a:pt x="14" y="21"/>
                  <a:pt x="14" y="21"/>
                  <a:pt x="14" y="21"/>
                </a:cubicBezTo>
                <a:cubicBezTo>
                  <a:pt x="6" y="21"/>
                  <a:pt x="0" y="28"/>
                  <a:pt x="0" y="35"/>
                </a:cubicBezTo>
                <a:cubicBezTo>
                  <a:pt x="0" y="41"/>
                  <a:pt x="0" y="41"/>
                  <a:pt x="0" y="41"/>
                </a:cubicBezTo>
                <a:cubicBezTo>
                  <a:pt x="0" y="69"/>
                  <a:pt x="0" y="69"/>
                  <a:pt x="0" y="69"/>
                </a:cubicBezTo>
                <a:cubicBezTo>
                  <a:pt x="0" y="84"/>
                  <a:pt x="12" y="95"/>
                  <a:pt x="26" y="95"/>
                </a:cubicBezTo>
                <a:cubicBezTo>
                  <a:pt x="40" y="95"/>
                  <a:pt x="52" y="84"/>
                  <a:pt x="52" y="69"/>
                </a:cubicBezTo>
                <a:cubicBezTo>
                  <a:pt x="52" y="41"/>
                  <a:pt x="52" y="41"/>
                  <a:pt x="52" y="41"/>
                </a:cubicBezTo>
                <a:cubicBezTo>
                  <a:pt x="52" y="35"/>
                  <a:pt x="52" y="35"/>
                  <a:pt x="52" y="35"/>
                </a:cubicBezTo>
                <a:cubicBezTo>
                  <a:pt x="52" y="28"/>
                  <a:pt x="46" y="21"/>
                  <a:pt x="38" y="21"/>
                </a:cubicBezTo>
                <a:cubicBezTo>
                  <a:pt x="28" y="21"/>
                  <a:pt x="28" y="21"/>
                  <a:pt x="28" y="21"/>
                </a:cubicBezTo>
                <a:cubicBezTo>
                  <a:pt x="28" y="9"/>
                  <a:pt x="37" y="4"/>
                  <a:pt x="46" y="4"/>
                </a:cubicBezTo>
                <a:cubicBezTo>
                  <a:pt x="51" y="4"/>
                  <a:pt x="55" y="6"/>
                  <a:pt x="58" y="8"/>
                </a:cubicBezTo>
                <a:cubicBezTo>
                  <a:pt x="62" y="12"/>
                  <a:pt x="64" y="16"/>
                  <a:pt x="64" y="21"/>
                </a:cubicBezTo>
                <a:cubicBezTo>
                  <a:pt x="64" y="31"/>
                  <a:pt x="64" y="31"/>
                  <a:pt x="64" y="31"/>
                </a:cubicBezTo>
                <a:cubicBezTo>
                  <a:pt x="64" y="44"/>
                  <a:pt x="72" y="50"/>
                  <a:pt x="80" y="50"/>
                </a:cubicBezTo>
                <a:cubicBezTo>
                  <a:pt x="88" y="50"/>
                  <a:pt x="96" y="44"/>
                  <a:pt x="96" y="31"/>
                </a:cubicBezTo>
                <a:cubicBezTo>
                  <a:pt x="96" y="7"/>
                  <a:pt x="96" y="7"/>
                  <a:pt x="96" y="7"/>
                </a:cubicBezTo>
                <a:cubicBezTo>
                  <a:pt x="96" y="6"/>
                  <a:pt x="95" y="5"/>
                  <a:pt x="94" y="5"/>
                </a:cubicBezTo>
                <a:close/>
                <a:moveTo>
                  <a:pt x="24" y="41"/>
                </a:moveTo>
                <a:cubicBezTo>
                  <a:pt x="4" y="41"/>
                  <a:pt x="4" y="41"/>
                  <a:pt x="4" y="41"/>
                </a:cubicBezTo>
                <a:cubicBezTo>
                  <a:pt x="4" y="35"/>
                  <a:pt x="4" y="35"/>
                  <a:pt x="4" y="35"/>
                </a:cubicBezTo>
                <a:cubicBezTo>
                  <a:pt x="4" y="30"/>
                  <a:pt x="8" y="25"/>
                  <a:pt x="14" y="25"/>
                </a:cubicBezTo>
                <a:cubicBezTo>
                  <a:pt x="24" y="25"/>
                  <a:pt x="24" y="25"/>
                  <a:pt x="24" y="25"/>
                </a:cubicBezTo>
                <a:lnTo>
                  <a:pt x="24" y="41"/>
                </a:lnTo>
                <a:close/>
                <a:moveTo>
                  <a:pt x="38" y="25"/>
                </a:moveTo>
                <a:cubicBezTo>
                  <a:pt x="44" y="25"/>
                  <a:pt x="48" y="30"/>
                  <a:pt x="48" y="35"/>
                </a:cubicBezTo>
                <a:cubicBezTo>
                  <a:pt x="48" y="41"/>
                  <a:pt x="48" y="41"/>
                  <a:pt x="48" y="41"/>
                </a:cubicBezTo>
                <a:cubicBezTo>
                  <a:pt x="28" y="41"/>
                  <a:pt x="28" y="41"/>
                  <a:pt x="28" y="41"/>
                </a:cubicBezTo>
                <a:cubicBezTo>
                  <a:pt x="28" y="25"/>
                  <a:pt x="28" y="25"/>
                  <a:pt x="28" y="25"/>
                </a:cubicBezTo>
                <a:lnTo>
                  <a:pt x="38" y="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Freeform 80">
            <a:extLst>
              <a:ext uri="{FF2B5EF4-FFF2-40B4-BE49-F238E27FC236}">
                <a16:creationId xmlns:a16="http://schemas.microsoft.com/office/drawing/2014/main" id="{99448E21-D7B9-8846-BB70-0336E2B082AE}"/>
              </a:ext>
            </a:extLst>
          </p:cNvPr>
          <p:cNvSpPr>
            <a:spLocks noEditPoints="1"/>
          </p:cNvSpPr>
          <p:nvPr/>
        </p:nvSpPr>
        <p:spPr bwMode="auto">
          <a:xfrm>
            <a:off x="4222281" y="4522531"/>
            <a:ext cx="136502" cy="297941"/>
          </a:xfrm>
          <a:custGeom>
            <a:avLst/>
            <a:gdLst>
              <a:gd name="T0" fmla="*/ 42 w 44"/>
              <a:gd name="T1" fmla="*/ 20 h 96"/>
              <a:gd name="T2" fmla="*/ 36 w 44"/>
              <a:gd name="T3" fmla="*/ 20 h 96"/>
              <a:gd name="T4" fmla="*/ 36 w 44"/>
              <a:gd name="T5" fmla="*/ 2 h 96"/>
              <a:gd name="T6" fmla="*/ 34 w 44"/>
              <a:gd name="T7" fmla="*/ 0 h 96"/>
              <a:gd name="T8" fmla="*/ 10 w 44"/>
              <a:gd name="T9" fmla="*/ 0 h 96"/>
              <a:gd name="T10" fmla="*/ 8 w 44"/>
              <a:gd name="T11" fmla="*/ 2 h 96"/>
              <a:gd name="T12" fmla="*/ 8 w 44"/>
              <a:gd name="T13" fmla="*/ 20 h 96"/>
              <a:gd name="T14" fmla="*/ 2 w 44"/>
              <a:gd name="T15" fmla="*/ 20 h 96"/>
              <a:gd name="T16" fmla="*/ 0 w 44"/>
              <a:gd name="T17" fmla="*/ 22 h 96"/>
              <a:gd name="T18" fmla="*/ 0 w 44"/>
              <a:gd name="T19" fmla="*/ 78 h 96"/>
              <a:gd name="T20" fmla="*/ 18 w 44"/>
              <a:gd name="T21" fmla="*/ 96 h 96"/>
              <a:gd name="T22" fmla="*/ 26 w 44"/>
              <a:gd name="T23" fmla="*/ 96 h 96"/>
              <a:gd name="T24" fmla="*/ 44 w 44"/>
              <a:gd name="T25" fmla="*/ 78 h 96"/>
              <a:gd name="T26" fmla="*/ 44 w 44"/>
              <a:gd name="T27" fmla="*/ 22 h 96"/>
              <a:gd name="T28" fmla="*/ 42 w 44"/>
              <a:gd name="T29" fmla="*/ 20 h 96"/>
              <a:gd name="T30" fmla="*/ 12 w 44"/>
              <a:gd name="T31" fmla="*/ 4 h 96"/>
              <a:gd name="T32" fmla="*/ 32 w 44"/>
              <a:gd name="T33" fmla="*/ 4 h 96"/>
              <a:gd name="T34" fmla="*/ 32 w 44"/>
              <a:gd name="T35" fmla="*/ 20 h 96"/>
              <a:gd name="T36" fmla="*/ 12 w 44"/>
              <a:gd name="T37" fmla="*/ 20 h 96"/>
              <a:gd name="T38" fmla="*/ 12 w 44"/>
              <a:gd name="T39" fmla="*/ 4 h 96"/>
              <a:gd name="T40" fmla="*/ 34 w 44"/>
              <a:gd name="T41" fmla="*/ 32 h 96"/>
              <a:gd name="T42" fmla="*/ 10 w 44"/>
              <a:gd name="T43" fmla="*/ 32 h 96"/>
              <a:gd name="T44" fmla="*/ 8 w 44"/>
              <a:gd name="T45" fmla="*/ 30 h 96"/>
              <a:gd name="T46" fmla="*/ 10 w 44"/>
              <a:gd name="T47" fmla="*/ 28 h 96"/>
              <a:gd name="T48" fmla="*/ 34 w 44"/>
              <a:gd name="T49" fmla="*/ 28 h 96"/>
              <a:gd name="T50" fmla="*/ 36 w 44"/>
              <a:gd name="T51" fmla="*/ 30 h 96"/>
              <a:gd name="T52" fmla="*/ 34 w 44"/>
              <a:gd name="T53" fmla="*/ 3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96">
                <a:moveTo>
                  <a:pt x="42" y="20"/>
                </a:moveTo>
                <a:cubicBezTo>
                  <a:pt x="36" y="20"/>
                  <a:pt x="36" y="20"/>
                  <a:pt x="36" y="20"/>
                </a:cubicBezTo>
                <a:cubicBezTo>
                  <a:pt x="36" y="2"/>
                  <a:pt x="36" y="2"/>
                  <a:pt x="36" y="2"/>
                </a:cubicBezTo>
                <a:cubicBezTo>
                  <a:pt x="36" y="1"/>
                  <a:pt x="35" y="0"/>
                  <a:pt x="34" y="0"/>
                </a:cubicBezTo>
                <a:cubicBezTo>
                  <a:pt x="10" y="0"/>
                  <a:pt x="10" y="0"/>
                  <a:pt x="10" y="0"/>
                </a:cubicBezTo>
                <a:cubicBezTo>
                  <a:pt x="9" y="0"/>
                  <a:pt x="8" y="1"/>
                  <a:pt x="8" y="2"/>
                </a:cubicBezTo>
                <a:cubicBezTo>
                  <a:pt x="8" y="20"/>
                  <a:pt x="8" y="20"/>
                  <a:pt x="8" y="20"/>
                </a:cubicBezTo>
                <a:cubicBezTo>
                  <a:pt x="2" y="20"/>
                  <a:pt x="2" y="20"/>
                  <a:pt x="2" y="20"/>
                </a:cubicBezTo>
                <a:cubicBezTo>
                  <a:pt x="1" y="20"/>
                  <a:pt x="0" y="21"/>
                  <a:pt x="0" y="22"/>
                </a:cubicBezTo>
                <a:cubicBezTo>
                  <a:pt x="0" y="78"/>
                  <a:pt x="0" y="78"/>
                  <a:pt x="0" y="78"/>
                </a:cubicBezTo>
                <a:cubicBezTo>
                  <a:pt x="0" y="88"/>
                  <a:pt x="8" y="96"/>
                  <a:pt x="18" y="96"/>
                </a:cubicBezTo>
                <a:cubicBezTo>
                  <a:pt x="26" y="96"/>
                  <a:pt x="26" y="96"/>
                  <a:pt x="26" y="96"/>
                </a:cubicBezTo>
                <a:cubicBezTo>
                  <a:pt x="36" y="96"/>
                  <a:pt x="44" y="88"/>
                  <a:pt x="44" y="78"/>
                </a:cubicBezTo>
                <a:cubicBezTo>
                  <a:pt x="44" y="22"/>
                  <a:pt x="44" y="22"/>
                  <a:pt x="44" y="22"/>
                </a:cubicBezTo>
                <a:cubicBezTo>
                  <a:pt x="44" y="21"/>
                  <a:pt x="43" y="20"/>
                  <a:pt x="42" y="20"/>
                </a:cubicBezTo>
                <a:close/>
                <a:moveTo>
                  <a:pt x="12" y="4"/>
                </a:moveTo>
                <a:cubicBezTo>
                  <a:pt x="32" y="4"/>
                  <a:pt x="32" y="4"/>
                  <a:pt x="32" y="4"/>
                </a:cubicBezTo>
                <a:cubicBezTo>
                  <a:pt x="32" y="20"/>
                  <a:pt x="32" y="20"/>
                  <a:pt x="32" y="20"/>
                </a:cubicBezTo>
                <a:cubicBezTo>
                  <a:pt x="12" y="20"/>
                  <a:pt x="12" y="20"/>
                  <a:pt x="12" y="20"/>
                </a:cubicBezTo>
                <a:lnTo>
                  <a:pt x="12" y="4"/>
                </a:lnTo>
                <a:close/>
                <a:moveTo>
                  <a:pt x="34" y="32"/>
                </a:moveTo>
                <a:cubicBezTo>
                  <a:pt x="10" y="32"/>
                  <a:pt x="10" y="32"/>
                  <a:pt x="10" y="32"/>
                </a:cubicBezTo>
                <a:cubicBezTo>
                  <a:pt x="9" y="32"/>
                  <a:pt x="8" y="31"/>
                  <a:pt x="8" y="30"/>
                </a:cubicBezTo>
                <a:cubicBezTo>
                  <a:pt x="8" y="29"/>
                  <a:pt x="9" y="28"/>
                  <a:pt x="10" y="28"/>
                </a:cubicBezTo>
                <a:cubicBezTo>
                  <a:pt x="34" y="28"/>
                  <a:pt x="34" y="28"/>
                  <a:pt x="34" y="28"/>
                </a:cubicBezTo>
                <a:cubicBezTo>
                  <a:pt x="35" y="28"/>
                  <a:pt x="36" y="29"/>
                  <a:pt x="36" y="30"/>
                </a:cubicBezTo>
                <a:cubicBezTo>
                  <a:pt x="36" y="31"/>
                  <a:pt x="35" y="32"/>
                  <a:pt x="34"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81">
            <a:extLst>
              <a:ext uri="{FF2B5EF4-FFF2-40B4-BE49-F238E27FC236}">
                <a16:creationId xmlns:a16="http://schemas.microsoft.com/office/drawing/2014/main" id="{5D8FCE94-AE11-D44E-A60B-04B1B92A6C87}"/>
              </a:ext>
            </a:extLst>
          </p:cNvPr>
          <p:cNvSpPr>
            <a:spLocks/>
          </p:cNvSpPr>
          <p:nvPr/>
        </p:nvSpPr>
        <p:spPr bwMode="auto">
          <a:xfrm>
            <a:off x="4272157" y="4547468"/>
            <a:ext cx="11813" cy="24938"/>
          </a:xfrm>
          <a:custGeom>
            <a:avLst/>
            <a:gdLst>
              <a:gd name="T0" fmla="*/ 2 w 4"/>
              <a:gd name="T1" fmla="*/ 0 h 8"/>
              <a:gd name="T2" fmla="*/ 0 w 4"/>
              <a:gd name="T3" fmla="*/ 2 h 8"/>
              <a:gd name="T4" fmla="*/ 0 w 4"/>
              <a:gd name="T5" fmla="*/ 6 h 8"/>
              <a:gd name="T6" fmla="*/ 2 w 4"/>
              <a:gd name="T7" fmla="*/ 8 h 8"/>
              <a:gd name="T8" fmla="*/ 4 w 4"/>
              <a:gd name="T9" fmla="*/ 6 h 8"/>
              <a:gd name="T10" fmla="*/ 4 w 4"/>
              <a:gd name="T11" fmla="*/ 2 h 8"/>
              <a:gd name="T12" fmla="*/ 2 w 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0"/>
                </a:moveTo>
                <a:cubicBezTo>
                  <a:pt x="1" y="0"/>
                  <a:pt x="0" y="1"/>
                  <a:pt x="0" y="2"/>
                </a:cubicBezTo>
                <a:cubicBezTo>
                  <a:pt x="0" y="6"/>
                  <a:pt x="0" y="6"/>
                  <a:pt x="0" y="6"/>
                </a:cubicBezTo>
                <a:cubicBezTo>
                  <a:pt x="0" y="7"/>
                  <a:pt x="1" y="8"/>
                  <a:pt x="2" y="8"/>
                </a:cubicBezTo>
                <a:cubicBezTo>
                  <a:pt x="3" y="8"/>
                  <a:pt x="4" y="7"/>
                  <a:pt x="4" y="6"/>
                </a:cubicBezTo>
                <a:cubicBezTo>
                  <a:pt x="4" y="2"/>
                  <a:pt x="4" y="2"/>
                  <a:pt x="4" y="2"/>
                </a:cubicBezTo>
                <a:cubicBezTo>
                  <a:pt x="4" y="1"/>
                  <a:pt x="3" y="0"/>
                  <a:pt x="2" y="0"/>
                </a:cubicBezTo>
                <a:close/>
              </a:path>
            </a:pathLst>
          </a:custGeom>
          <a:solidFill>
            <a:schemeClr val="bg1"/>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4" name="Freeform 82">
            <a:extLst>
              <a:ext uri="{FF2B5EF4-FFF2-40B4-BE49-F238E27FC236}">
                <a16:creationId xmlns:a16="http://schemas.microsoft.com/office/drawing/2014/main" id="{D7A50CD5-78EC-C342-8AFD-42A5EC7A622E}"/>
              </a:ext>
            </a:extLst>
          </p:cNvPr>
          <p:cNvSpPr>
            <a:spLocks/>
          </p:cNvSpPr>
          <p:nvPr/>
        </p:nvSpPr>
        <p:spPr bwMode="auto">
          <a:xfrm>
            <a:off x="4297094" y="4547468"/>
            <a:ext cx="11813" cy="24938"/>
          </a:xfrm>
          <a:custGeom>
            <a:avLst/>
            <a:gdLst>
              <a:gd name="T0" fmla="*/ 2 w 4"/>
              <a:gd name="T1" fmla="*/ 0 h 8"/>
              <a:gd name="T2" fmla="*/ 0 w 4"/>
              <a:gd name="T3" fmla="*/ 2 h 8"/>
              <a:gd name="T4" fmla="*/ 0 w 4"/>
              <a:gd name="T5" fmla="*/ 6 h 8"/>
              <a:gd name="T6" fmla="*/ 2 w 4"/>
              <a:gd name="T7" fmla="*/ 8 h 8"/>
              <a:gd name="T8" fmla="*/ 4 w 4"/>
              <a:gd name="T9" fmla="*/ 6 h 8"/>
              <a:gd name="T10" fmla="*/ 4 w 4"/>
              <a:gd name="T11" fmla="*/ 2 h 8"/>
              <a:gd name="T12" fmla="*/ 2 w 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0"/>
                </a:moveTo>
                <a:cubicBezTo>
                  <a:pt x="1" y="0"/>
                  <a:pt x="0" y="1"/>
                  <a:pt x="0" y="2"/>
                </a:cubicBezTo>
                <a:cubicBezTo>
                  <a:pt x="0" y="6"/>
                  <a:pt x="0" y="6"/>
                  <a:pt x="0" y="6"/>
                </a:cubicBezTo>
                <a:cubicBezTo>
                  <a:pt x="0" y="7"/>
                  <a:pt x="1" y="8"/>
                  <a:pt x="2" y="8"/>
                </a:cubicBezTo>
                <a:cubicBezTo>
                  <a:pt x="3" y="8"/>
                  <a:pt x="4" y="7"/>
                  <a:pt x="4" y="6"/>
                </a:cubicBezTo>
                <a:cubicBezTo>
                  <a:pt x="4" y="2"/>
                  <a:pt x="4" y="2"/>
                  <a:pt x="4" y="2"/>
                </a:cubicBezTo>
                <a:cubicBezTo>
                  <a:pt x="4" y="1"/>
                  <a:pt x="3" y="0"/>
                  <a:pt x="2" y="0"/>
                </a:cubicBezTo>
                <a:close/>
              </a:path>
            </a:pathLst>
          </a:custGeom>
          <a:solidFill>
            <a:schemeClr val="bg1"/>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5" name="Freeform 86">
            <a:extLst>
              <a:ext uri="{FF2B5EF4-FFF2-40B4-BE49-F238E27FC236}">
                <a16:creationId xmlns:a16="http://schemas.microsoft.com/office/drawing/2014/main" id="{B8406A88-949C-5646-8F28-666DBBF60D7C}"/>
              </a:ext>
            </a:extLst>
          </p:cNvPr>
          <p:cNvSpPr>
            <a:spLocks noEditPoints="1"/>
          </p:cNvSpPr>
          <p:nvPr/>
        </p:nvSpPr>
        <p:spPr bwMode="auto">
          <a:xfrm>
            <a:off x="6740031" y="2140274"/>
            <a:ext cx="297941" cy="297941"/>
          </a:xfrm>
          <a:custGeom>
            <a:avLst/>
            <a:gdLst>
              <a:gd name="T0" fmla="*/ 94 w 96"/>
              <a:gd name="T1" fmla="*/ 0 h 96"/>
              <a:gd name="T2" fmla="*/ 2 w 96"/>
              <a:gd name="T3" fmla="*/ 0 h 96"/>
              <a:gd name="T4" fmla="*/ 0 w 96"/>
              <a:gd name="T5" fmla="*/ 2 h 96"/>
              <a:gd name="T6" fmla="*/ 0 w 96"/>
              <a:gd name="T7" fmla="*/ 94 h 96"/>
              <a:gd name="T8" fmla="*/ 2 w 96"/>
              <a:gd name="T9" fmla="*/ 96 h 96"/>
              <a:gd name="T10" fmla="*/ 94 w 96"/>
              <a:gd name="T11" fmla="*/ 96 h 96"/>
              <a:gd name="T12" fmla="*/ 96 w 96"/>
              <a:gd name="T13" fmla="*/ 94 h 96"/>
              <a:gd name="T14" fmla="*/ 96 w 96"/>
              <a:gd name="T15" fmla="*/ 2 h 96"/>
              <a:gd name="T16" fmla="*/ 94 w 96"/>
              <a:gd name="T17" fmla="*/ 0 h 96"/>
              <a:gd name="T18" fmla="*/ 48 w 96"/>
              <a:gd name="T19" fmla="*/ 84 h 96"/>
              <a:gd name="T20" fmla="*/ 12 w 96"/>
              <a:gd name="T21" fmla="*/ 48 h 96"/>
              <a:gd name="T22" fmla="*/ 48 w 96"/>
              <a:gd name="T23" fmla="*/ 12 h 96"/>
              <a:gd name="T24" fmla="*/ 84 w 96"/>
              <a:gd name="T25" fmla="*/ 48 h 96"/>
              <a:gd name="T26" fmla="*/ 48 w 96"/>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96">
                <a:moveTo>
                  <a:pt x="94" y="0"/>
                </a:moveTo>
                <a:cubicBezTo>
                  <a:pt x="2" y="0"/>
                  <a:pt x="2" y="0"/>
                  <a:pt x="2" y="0"/>
                </a:cubicBezTo>
                <a:cubicBezTo>
                  <a:pt x="1" y="0"/>
                  <a:pt x="0" y="1"/>
                  <a:pt x="0" y="2"/>
                </a:cubicBezTo>
                <a:cubicBezTo>
                  <a:pt x="0" y="94"/>
                  <a:pt x="0" y="94"/>
                  <a:pt x="0" y="94"/>
                </a:cubicBezTo>
                <a:cubicBezTo>
                  <a:pt x="0" y="95"/>
                  <a:pt x="1" y="96"/>
                  <a:pt x="2" y="96"/>
                </a:cubicBezTo>
                <a:cubicBezTo>
                  <a:pt x="94" y="96"/>
                  <a:pt x="94" y="96"/>
                  <a:pt x="94" y="96"/>
                </a:cubicBezTo>
                <a:cubicBezTo>
                  <a:pt x="95" y="96"/>
                  <a:pt x="96" y="95"/>
                  <a:pt x="96" y="94"/>
                </a:cubicBezTo>
                <a:cubicBezTo>
                  <a:pt x="96" y="2"/>
                  <a:pt x="96" y="2"/>
                  <a:pt x="96" y="2"/>
                </a:cubicBezTo>
                <a:cubicBezTo>
                  <a:pt x="96" y="1"/>
                  <a:pt x="95" y="0"/>
                  <a:pt x="94" y="0"/>
                </a:cubicBezTo>
                <a:close/>
                <a:moveTo>
                  <a:pt x="48" y="84"/>
                </a:moveTo>
                <a:cubicBezTo>
                  <a:pt x="28" y="84"/>
                  <a:pt x="12" y="68"/>
                  <a:pt x="12" y="48"/>
                </a:cubicBezTo>
                <a:cubicBezTo>
                  <a:pt x="12" y="28"/>
                  <a:pt x="28" y="12"/>
                  <a:pt x="48" y="12"/>
                </a:cubicBezTo>
                <a:cubicBezTo>
                  <a:pt x="68" y="12"/>
                  <a:pt x="84" y="28"/>
                  <a:pt x="84" y="48"/>
                </a:cubicBezTo>
                <a:cubicBezTo>
                  <a:pt x="84" y="68"/>
                  <a:pt x="68" y="84"/>
                  <a:pt x="48" y="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87">
            <a:extLst>
              <a:ext uri="{FF2B5EF4-FFF2-40B4-BE49-F238E27FC236}">
                <a16:creationId xmlns:a16="http://schemas.microsoft.com/office/drawing/2014/main" id="{9B1F133F-9E0D-1B4C-B012-A78240BF4714}"/>
              </a:ext>
            </a:extLst>
          </p:cNvPr>
          <p:cNvSpPr>
            <a:spLocks noEditPoints="1"/>
          </p:cNvSpPr>
          <p:nvPr/>
        </p:nvSpPr>
        <p:spPr bwMode="auto">
          <a:xfrm>
            <a:off x="6851596" y="2251838"/>
            <a:ext cx="74814" cy="74814"/>
          </a:xfrm>
          <a:custGeom>
            <a:avLst/>
            <a:gdLst>
              <a:gd name="T0" fmla="*/ 12 w 24"/>
              <a:gd name="T1" fmla="*/ 0 h 24"/>
              <a:gd name="T2" fmla="*/ 0 w 24"/>
              <a:gd name="T3" fmla="*/ 12 h 24"/>
              <a:gd name="T4" fmla="*/ 12 w 24"/>
              <a:gd name="T5" fmla="*/ 24 h 24"/>
              <a:gd name="T6" fmla="*/ 24 w 24"/>
              <a:gd name="T7" fmla="*/ 12 h 24"/>
              <a:gd name="T8" fmla="*/ 12 w 24"/>
              <a:gd name="T9" fmla="*/ 0 h 24"/>
              <a:gd name="T10" fmla="*/ 12 w 24"/>
              <a:gd name="T11" fmla="*/ 20 h 24"/>
              <a:gd name="T12" fmla="*/ 4 w 24"/>
              <a:gd name="T13" fmla="*/ 12 h 24"/>
              <a:gd name="T14" fmla="*/ 12 w 24"/>
              <a:gd name="T15" fmla="*/ 4 h 24"/>
              <a:gd name="T16" fmla="*/ 20 w 24"/>
              <a:gd name="T17" fmla="*/ 12 h 24"/>
              <a:gd name="T18" fmla="*/ 12 w 24"/>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cubicBezTo>
                  <a:pt x="5" y="0"/>
                  <a:pt x="0" y="5"/>
                  <a:pt x="0" y="12"/>
                </a:cubicBezTo>
                <a:cubicBezTo>
                  <a:pt x="0" y="19"/>
                  <a:pt x="5" y="24"/>
                  <a:pt x="12" y="24"/>
                </a:cubicBezTo>
                <a:cubicBezTo>
                  <a:pt x="19" y="24"/>
                  <a:pt x="24" y="19"/>
                  <a:pt x="24" y="12"/>
                </a:cubicBezTo>
                <a:cubicBezTo>
                  <a:pt x="24" y="5"/>
                  <a:pt x="19" y="0"/>
                  <a:pt x="12" y="0"/>
                </a:cubicBezTo>
                <a:close/>
                <a:moveTo>
                  <a:pt x="12" y="20"/>
                </a:moveTo>
                <a:cubicBezTo>
                  <a:pt x="8" y="20"/>
                  <a:pt x="4" y="16"/>
                  <a:pt x="4" y="12"/>
                </a:cubicBezTo>
                <a:cubicBezTo>
                  <a:pt x="4" y="8"/>
                  <a:pt x="8" y="4"/>
                  <a:pt x="12" y="4"/>
                </a:cubicBezTo>
                <a:cubicBezTo>
                  <a:pt x="16" y="4"/>
                  <a:pt x="20" y="8"/>
                  <a:pt x="20" y="12"/>
                </a:cubicBezTo>
                <a:cubicBezTo>
                  <a:pt x="20" y="16"/>
                  <a:pt x="16" y="20"/>
                  <a:pt x="12"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Oval 56">
            <a:extLst>
              <a:ext uri="{FF2B5EF4-FFF2-40B4-BE49-F238E27FC236}">
                <a16:creationId xmlns:a16="http://schemas.microsoft.com/office/drawing/2014/main" id="{B3BC56D7-11A1-6A47-B4C0-B2EE1320B9BF}"/>
              </a:ext>
            </a:extLst>
          </p:cNvPr>
          <p:cNvSpPr>
            <a:spLocks noChangeArrowheads="1"/>
          </p:cNvSpPr>
          <p:nvPr/>
        </p:nvSpPr>
        <p:spPr bwMode="auto">
          <a:xfrm>
            <a:off x="6876533" y="2276776"/>
            <a:ext cx="24938" cy="249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89">
            <a:extLst>
              <a:ext uri="{FF2B5EF4-FFF2-40B4-BE49-F238E27FC236}">
                <a16:creationId xmlns:a16="http://schemas.microsoft.com/office/drawing/2014/main" id="{6AEDF1A2-F04D-564F-AE25-F63B27906D48}"/>
              </a:ext>
            </a:extLst>
          </p:cNvPr>
          <p:cNvSpPr>
            <a:spLocks/>
          </p:cNvSpPr>
          <p:nvPr/>
        </p:nvSpPr>
        <p:spPr bwMode="auto">
          <a:xfrm>
            <a:off x="6883096" y="2215088"/>
            <a:ext cx="81376" cy="80064"/>
          </a:xfrm>
          <a:custGeom>
            <a:avLst/>
            <a:gdLst>
              <a:gd name="T0" fmla="*/ 2 w 26"/>
              <a:gd name="T1" fmla="*/ 0 h 26"/>
              <a:gd name="T2" fmla="*/ 0 w 26"/>
              <a:gd name="T3" fmla="*/ 2 h 26"/>
              <a:gd name="T4" fmla="*/ 2 w 26"/>
              <a:gd name="T5" fmla="*/ 4 h 26"/>
              <a:gd name="T6" fmla="*/ 22 w 26"/>
              <a:gd name="T7" fmla="*/ 24 h 26"/>
              <a:gd name="T8" fmla="*/ 24 w 26"/>
              <a:gd name="T9" fmla="*/ 26 h 26"/>
              <a:gd name="T10" fmla="*/ 26 w 26"/>
              <a:gd name="T11" fmla="*/ 24 h 26"/>
              <a:gd name="T12" fmla="*/ 2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 y="0"/>
                </a:moveTo>
                <a:cubicBezTo>
                  <a:pt x="1" y="0"/>
                  <a:pt x="0" y="1"/>
                  <a:pt x="0" y="2"/>
                </a:cubicBezTo>
                <a:cubicBezTo>
                  <a:pt x="0" y="3"/>
                  <a:pt x="1" y="4"/>
                  <a:pt x="2" y="4"/>
                </a:cubicBezTo>
                <a:cubicBezTo>
                  <a:pt x="13" y="4"/>
                  <a:pt x="22" y="13"/>
                  <a:pt x="22" y="24"/>
                </a:cubicBezTo>
                <a:cubicBezTo>
                  <a:pt x="22" y="25"/>
                  <a:pt x="23" y="26"/>
                  <a:pt x="24" y="26"/>
                </a:cubicBezTo>
                <a:cubicBezTo>
                  <a:pt x="25" y="26"/>
                  <a:pt x="26" y="25"/>
                  <a:pt x="26" y="24"/>
                </a:cubicBezTo>
                <a:cubicBezTo>
                  <a:pt x="26" y="11"/>
                  <a:pt x="15" y="0"/>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90">
            <a:extLst>
              <a:ext uri="{FF2B5EF4-FFF2-40B4-BE49-F238E27FC236}">
                <a16:creationId xmlns:a16="http://schemas.microsoft.com/office/drawing/2014/main" id="{8F4961BB-B2F5-F241-A371-6B086D855119}"/>
              </a:ext>
            </a:extLst>
          </p:cNvPr>
          <p:cNvSpPr>
            <a:spLocks/>
          </p:cNvSpPr>
          <p:nvPr/>
        </p:nvSpPr>
        <p:spPr bwMode="auto">
          <a:xfrm>
            <a:off x="6814845" y="2283339"/>
            <a:ext cx="81376" cy="80064"/>
          </a:xfrm>
          <a:custGeom>
            <a:avLst/>
            <a:gdLst>
              <a:gd name="T0" fmla="*/ 24 w 26"/>
              <a:gd name="T1" fmla="*/ 22 h 26"/>
              <a:gd name="T2" fmla="*/ 4 w 26"/>
              <a:gd name="T3" fmla="*/ 2 h 26"/>
              <a:gd name="T4" fmla="*/ 2 w 26"/>
              <a:gd name="T5" fmla="*/ 0 h 26"/>
              <a:gd name="T6" fmla="*/ 0 w 26"/>
              <a:gd name="T7" fmla="*/ 2 h 26"/>
              <a:gd name="T8" fmla="*/ 24 w 26"/>
              <a:gd name="T9" fmla="*/ 26 h 26"/>
              <a:gd name="T10" fmla="*/ 26 w 26"/>
              <a:gd name="T11" fmla="*/ 24 h 26"/>
              <a:gd name="T12" fmla="*/ 24 w 26"/>
              <a:gd name="T13" fmla="*/ 22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22"/>
                </a:moveTo>
                <a:cubicBezTo>
                  <a:pt x="13" y="22"/>
                  <a:pt x="4" y="13"/>
                  <a:pt x="4" y="2"/>
                </a:cubicBezTo>
                <a:cubicBezTo>
                  <a:pt x="4" y="1"/>
                  <a:pt x="3" y="0"/>
                  <a:pt x="2" y="0"/>
                </a:cubicBezTo>
                <a:cubicBezTo>
                  <a:pt x="1" y="0"/>
                  <a:pt x="0" y="1"/>
                  <a:pt x="0" y="2"/>
                </a:cubicBezTo>
                <a:cubicBezTo>
                  <a:pt x="0" y="15"/>
                  <a:pt x="11" y="26"/>
                  <a:pt x="24" y="26"/>
                </a:cubicBezTo>
                <a:cubicBezTo>
                  <a:pt x="25" y="26"/>
                  <a:pt x="26" y="25"/>
                  <a:pt x="26" y="24"/>
                </a:cubicBezTo>
                <a:cubicBezTo>
                  <a:pt x="26" y="23"/>
                  <a:pt x="25" y="22"/>
                  <a:pt x="24"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105">
            <a:extLst>
              <a:ext uri="{FF2B5EF4-FFF2-40B4-BE49-F238E27FC236}">
                <a16:creationId xmlns:a16="http://schemas.microsoft.com/office/drawing/2014/main" id="{0DC3AA70-8DD4-1A4B-B618-160D4530A671}"/>
              </a:ext>
            </a:extLst>
          </p:cNvPr>
          <p:cNvSpPr>
            <a:spLocks/>
          </p:cNvSpPr>
          <p:nvPr/>
        </p:nvSpPr>
        <p:spPr bwMode="auto">
          <a:xfrm>
            <a:off x="6883096" y="2190149"/>
            <a:ext cx="106314" cy="105002"/>
          </a:xfrm>
          <a:custGeom>
            <a:avLst/>
            <a:gdLst>
              <a:gd name="T0" fmla="*/ 2 w 34"/>
              <a:gd name="T1" fmla="*/ 0 h 34"/>
              <a:gd name="T2" fmla="*/ 0 w 34"/>
              <a:gd name="T3" fmla="*/ 2 h 34"/>
              <a:gd name="T4" fmla="*/ 2 w 34"/>
              <a:gd name="T5" fmla="*/ 4 h 34"/>
              <a:gd name="T6" fmla="*/ 30 w 34"/>
              <a:gd name="T7" fmla="*/ 32 h 34"/>
              <a:gd name="T8" fmla="*/ 32 w 34"/>
              <a:gd name="T9" fmla="*/ 34 h 34"/>
              <a:gd name="T10" fmla="*/ 34 w 34"/>
              <a:gd name="T11" fmla="*/ 32 h 34"/>
              <a:gd name="T12" fmla="*/ 2 w 34"/>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4" h="34">
                <a:moveTo>
                  <a:pt x="2" y="0"/>
                </a:moveTo>
                <a:cubicBezTo>
                  <a:pt x="1" y="0"/>
                  <a:pt x="0" y="1"/>
                  <a:pt x="0" y="2"/>
                </a:cubicBezTo>
                <a:cubicBezTo>
                  <a:pt x="0" y="3"/>
                  <a:pt x="1" y="4"/>
                  <a:pt x="2" y="4"/>
                </a:cubicBezTo>
                <a:cubicBezTo>
                  <a:pt x="17" y="4"/>
                  <a:pt x="30" y="17"/>
                  <a:pt x="30" y="32"/>
                </a:cubicBezTo>
                <a:cubicBezTo>
                  <a:pt x="30" y="33"/>
                  <a:pt x="31" y="34"/>
                  <a:pt x="32" y="34"/>
                </a:cubicBezTo>
                <a:cubicBezTo>
                  <a:pt x="33" y="34"/>
                  <a:pt x="34" y="33"/>
                  <a:pt x="34" y="32"/>
                </a:cubicBezTo>
                <a:cubicBezTo>
                  <a:pt x="34" y="14"/>
                  <a:pt x="20" y="0"/>
                  <a:pt x="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106">
            <a:extLst>
              <a:ext uri="{FF2B5EF4-FFF2-40B4-BE49-F238E27FC236}">
                <a16:creationId xmlns:a16="http://schemas.microsoft.com/office/drawing/2014/main" id="{06652F32-5AB0-9341-8408-7A8880FDBF75}"/>
              </a:ext>
            </a:extLst>
          </p:cNvPr>
          <p:cNvSpPr>
            <a:spLocks/>
          </p:cNvSpPr>
          <p:nvPr/>
        </p:nvSpPr>
        <p:spPr bwMode="auto">
          <a:xfrm>
            <a:off x="6789907" y="2283339"/>
            <a:ext cx="106314" cy="105002"/>
          </a:xfrm>
          <a:custGeom>
            <a:avLst/>
            <a:gdLst>
              <a:gd name="T0" fmla="*/ 32 w 34"/>
              <a:gd name="T1" fmla="*/ 30 h 34"/>
              <a:gd name="T2" fmla="*/ 4 w 34"/>
              <a:gd name="T3" fmla="*/ 2 h 34"/>
              <a:gd name="T4" fmla="*/ 2 w 34"/>
              <a:gd name="T5" fmla="*/ 0 h 34"/>
              <a:gd name="T6" fmla="*/ 0 w 34"/>
              <a:gd name="T7" fmla="*/ 2 h 34"/>
              <a:gd name="T8" fmla="*/ 32 w 34"/>
              <a:gd name="T9" fmla="*/ 34 h 34"/>
              <a:gd name="T10" fmla="*/ 34 w 34"/>
              <a:gd name="T11" fmla="*/ 32 h 34"/>
              <a:gd name="T12" fmla="*/ 32 w 34"/>
              <a:gd name="T13" fmla="*/ 30 h 34"/>
            </a:gdLst>
            <a:ahLst/>
            <a:cxnLst>
              <a:cxn ang="0">
                <a:pos x="T0" y="T1"/>
              </a:cxn>
              <a:cxn ang="0">
                <a:pos x="T2" y="T3"/>
              </a:cxn>
              <a:cxn ang="0">
                <a:pos x="T4" y="T5"/>
              </a:cxn>
              <a:cxn ang="0">
                <a:pos x="T6" y="T7"/>
              </a:cxn>
              <a:cxn ang="0">
                <a:pos x="T8" y="T9"/>
              </a:cxn>
              <a:cxn ang="0">
                <a:pos x="T10" y="T11"/>
              </a:cxn>
              <a:cxn ang="0">
                <a:pos x="T12" y="T13"/>
              </a:cxn>
            </a:cxnLst>
            <a:rect l="0" t="0" r="r" b="b"/>
            <a:pathLst>
              <a:path w="34" h="34">
                <a:moveTo>
                  <a:pt x="32" y="30"/>
                </a:moveTo>
                <a:cubicBezTo>
                  <a:pt x="17" y="30"/>
                  <a:pt x="4" y="17"/>
                  <a:pt x="4" y="2"/>
                </a:cubicBezTo>
                <a:cubicBezTo>
                  <a:pt x="4" y="1"/>
                  <a:pt x="3" y="0"/>
                  <a:pt x="2" y="0"/>
                </a:cubicBezTo>
                <a:cubicBezTo>
                  <a:pt x="1" y="0"/>
                  <a:pt x="0" y="1"/>
                  <a:pt x="0" y="2"/>
                </a:cubicBezTo>
                <a:cubicBezTo>
                  <a:pt x="0" y="20"/>
                  <a:pt x="14" y="34"/>
                  <a:pt x="32" y="34"/>
                </a:cubicBezTo>
                <a:cubicBezTo>
                  <a:pt x="33" y="34"/>
                  <a:pt x="34" y="33"/>
                  <a:pt x="34" y="32"/>
                </a:cubicBezTo>
                <a:cubicBezTo>
                  <a:pt x="34" y="31"/>
                  <a:pt x="33" y="30"/>
                  <a:pt x="32" y="3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108">
            <a:extLst>
              <a:ext uri="{FF2B5EF4-FFF2-40B4-BE49-F238E27FC236}">
                <a16:creationId xmlns:a16="http://schemas.microsoft.com/office/drawing/2014/main" id="{41C5B3F8-5E43-9445-A28A-09AD250A3790}"/>
              </a:ext>
            </a:extLst>
          </p:cNvPr>
          <p:cNvSpPr>
            <a:spLocks noEditPoints="1"/>
          </p:cNvSpPr>
          <p:nvPr/>
        </p:nvSpPr>
        <p:spPr bwMode="auto">
          <a:xfrm>
            <a:off x="5169295" y="5713660"/>
            <a:ext cx="223128" cy="297941"/>
          </a:xfrm>
          <a:custGeom>
            <a:avLst/>
            <a:gdLst>
              <a:gd name="T0" fmla="*/ 58 w 72"/>
              <a:gd name="T1" fmla="*/ 94 h 96"/>
              <a:gd name="T2" fmla="*/ 58 w 72"/>
              <a:gd name="T3" fmla="*/ 93 h 96"/>
              <a:gd name="T4" fmla="*/ 57 w 72"/>
              <a:gd name="T5" fmla="*/ 93 h 96"/>
              <a:gd name="T6" fmla="*/ 49 w 72"/>
              <a:gd name="T7" fmla="*/ 91 h 96"/>
              <a:gd name="T8" fmla="*/ 43 w 72"/>
              <a:gd name="T9" fmla="*/ 81 h 96"/>
              <a:gd name="T10" fmla="*/ 42 w 72"/>
              <a:gd name="T11" fmla="*/ 76 h 96"/>
              <a:gd name="T12" fmla="*/ 45 w 72"/>
              <a:gd name="T13" fmla="*/ 72 h 96"/>
              <a:gd name="T14" fmla="*/ 46 w 72"/>
              <a:gd name="T15" fmla="*/ 72 h 96"/>
              <a:gd name="T16" fmla="*/ 46 w 72"/>
              <a:gd name="T17" fmla="*/ 72 h 96"/>
              <a:gd name="T18" fmla="*/ 45 w 72"/>
              <a:gd name="T19" fmla="*/ 71 h 96"/>
              <a:gd name="T20" fmla="*/ 43 w 72"/>
              <a:gd name="T21" fmla="*/ 63 h 96"/>
              <a:gd name="T22" fmla="*/ 49 w 72"/>
              <a:gd name="T23" fmla="*/ 53 h 96"/>
              <a:gd name="T24" fmla="*/ 57 w 72"/>
              <a:gd name="T25" fmla="*/ 50 h 96"/>
              <a:gd name="T26" fmla="*/ 58 w 72"/>
              <a:gd name="T27" fmla="*/ 51 h 96"/>
              <a:gd name="T28" fmla="*/ 58 w 72"/>
              <a:gd name="T29" fmla="*/ 50 h 96"/>
              <a:gd name="T30" fmla="*/ 64 w 72"/>
              <a:gd name="T31" fmla="*/ 44 h 96"/>
              <a:gd name="T32" fmla="*/ 72 w 72"/>
              <a:gd name="T33" fmla="*/ 44 h 96"/>
              <a:gd name="T34" fmla="*/ 72 w 72"/>
              <a:gd name="T35" fmla="*/ 22 h 96"/>
              <a:gd name="T36" fmla="*/ 71 w 72"/>
              <a:gd name="T37" fmla="*/ 21 h 96"/>
              <a:gd name="T38" fmla="*/ 51 w 72"/>
              <a:gd name="T39" fmla="*/ 1 h 96"/>
              <a:gd name="T40" fmla="*/ 50 w 72"/>
              <a:gd name="T41" fmla="*/ 0 h 96"/>
              <a:gd name="T42" fmla="*/ 2 w 72"/>
              <a:gd name="T43" fmla="*/ 0 h 96"/>
              <a:gd name="T44" fmla="*/ 0 w 72"/>
              <a:gd name="T45" fmla="*/ 2 h 96"/>
              <a:gd name="T46" fmla="*/ 0 w 72"/>
              <a:gd name="T47" fmla="*/ 38 h 96"/>
              <a:gd name="T48" fmla="*/ 2 w 72"/>
              <a:gd name="T49" fmla="*/ 40 h 96"/>
              <a:gd name="T50" fmla="*/ 4 w 72"/>
              <a:gd name="T51" fmla="*/ 40 h 96"/>
              <a:gd name="T52" fmla="*/ 4 w 72"/>
              <a:gd name="T53" fmla="*/ 48 h 96"/>
              <a:gd name="T54" fmla="*/ 2 w 72"/>
              <a:gd name="T55" fmla="*/ 48 h 96"/>
              <a:gd name="T56" fmla="*/ 0 w 72"/>
              <a:gd name="T57" fmla="*/ 50 h 96"/>
              <a:gd name="T58" fmla="*/ 0 w 72"/>
              <a:gd name="T59" fmla="*/ 94 h 96"/>
              <a:gd name="T60" fmla="*/ 2 w 72"/>
              <a:gd name="T61" fmla="*/ 96 h 96"/>
              <a:gd name="T62" fmla="*/ 59 w 72"/>
              <a:gd name="T63" fmla="*/ 96 h 96"/>
              <a:gd name="T64" fmla="*/ 58 w 72"/>
              <a:gd name="T65" fmla="*/ 94 h 96"/>
              <a:gd name="T66" fmla="*/ 52 w 72"/>
              <a:gd name="T67" fmla="*/ 22 h 96"/>
              <a:gd name="T68" fmla="*/ 54 w 72"/>
              <a:gd name="T69" fmla="*/ 20 h 96"/>
              <a:gd name="T70" fmla="*/ 56 w 72"/>
              <a:gd name="T71" fmla="*/ 22 h 96"/>
              <a:gd name="T72" fmla="*/ 56 w 72"/>
              <a:gd name="T73" fmla="*/ 38 h 96"/>
              <a:gd name="T74" fmla="*/ 54 w 72"/>
              <a:gd name="T75" fmla="*/ 40 h 96"/>
              <a:gd name="T76" fmla="*/ 52 w 72"/>
              <a:gd name="T77" fmla="*/ 38 h 96"/>
              <a:gd name="T78" fmla="*/ 52 w 72"/>
              <a:gd name="T79" fmla="*/ 22 h 96"/>
              <a:gd name="T80" fmla="*/ 20 w 72"/>
              <a:gd name="T81" fmla="*/ 34 h 96"/>
              <a:gd name="T82" fmla="*/ 18 w 72"/>
              <a:gd name="T83" fmla="*/ 36 h 96"/>
              <a:gd name="T84" fmla="*/ 16 w 72"/>
              <a:gd name="T85" fmla="*/ 34 h 96"/>
              <a:gd name="T86" fmla="*/ 16 w 72"/>
              <a:gd name="T87" fmla="*/ 14 h 96"/>
              <a:gd name="T88" fmla="*/ 18 w 72"/>
              <a:gd name="T89" fmla="*/ 12 h 96"/>
              <a:gd name="T90" fmla="*/ 20 w 72"/>
              <a:gd name="T91" fmla="*/ 14 h 96"/>
              <a:gd name="T92" fmla="*/ 20 w 72"/>
              <a:gd name="T93" fmla="*/ 34 h 96"/>
              <a:gd name="T94" fmla="*/ 32 w 72"/>
              <a:gd name="T95" fmla="*/ 34 h 96"/>
              <a:gd name="T96" fmla="*/ 30 w 72"/>
              <a:gd name="T97" fmla="*/ 36 h 96"/>
              <a:gd name="T98" fmla="*/ 28 w 72"/>
              <a:gd name="T99" fmla="*/ 34 h 96"/>
              <a:gd name="T100" fmla="*/ 28 w 72"/>
              <a:gd name="T101" fmla="*/ 14 h 96"/>
              <a:gd name="T102" fmla="*/ 30 w 72"/>
              <a:gd name="T103" fmla="*/ 12 h 96"/>
              <a:gd name="T104" fmla="*/ 32 w 72"/>
              <a:gd name="T105" fmla="*/ 14 h 96"/>
              <a:gd name="T106" fmla="*/ 32 w 72"/>
              <a:gd name="T107" fmla="*/ 34 h 96"/>
              <a:gd name="T108" fmla="*/ 40 w 72"/>
              <a:gd name="T109" fmla="*/ 34 h 96"/>
              <a:gd name="T110" fmla="*/ 40 w 72"/>
              <a:gd name="T111" fmla="*/ 14 h 96"/>
              <a:gd name="T112" fmla="*/ 42 w 72"/>
              <a:gd name="T113" fmla="*/ 12 h 96"/>
              <a:gd name="T114" fmla="*/ 44 w 72"/>
              <a:gd name="T115" fmla="*/ 14 h 96"/>
              <a:gd name="T116" fmla="*/ 44 w 72"/>
              <a:gd name="T117" fmla="*/ 34 h 96"/>
              <a:gd name="T118" fmla="*/ 42 w 72"/>
              <a:gd name="T119" fmla="*/ 36 h 96"/>
              <a:gd name="T120" fmla="*/ 40 w 72"/>
              <a:gd name="T121" fmla="*/ 3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 h="96">
                <a:moveTo>
                  <a:pt x="58" y="94"/>
                </a:moveTo>
                <a:cubicBezTo>
                  <a:pt x="58" y="93"/>
                  <a:pt x="58" y="93"/>
                  <a:pt x="58" y="93"/>
                </a:cubicBezTo>
                <a:cubicBezTo>
                  <a:pt x="57" y="93"/>
                  <a:pt x="57" y="93"/>
                  <a:pt x="57" y="93"/>
                </a:cubicBezTo>
                <a:cubicBezTo>
                  <a:pt x="54" y="95"/>
                  <a:pt x="50" y="94"/>
                  <a:pt x="49" y="91"/>
                </a:cubicBezTo>
                <a:cubicBezTo>
                  <a:pt x="43" y="81"/>
                  <a:pt x="43" y="81"/>
                  <a:pt x="43" y="81"/>
                </a:cubicBezTo>
                <a:cubicBezTo>
                  <a:pt x="42" y="79"/>
                  <a:pt x="42" y="78"/>
                  <a:pt x="42" y="76"/>
                </a:cubicBezTo>
                <a:cubicBezTo>
                  <a:pt x="43" y="74"/>
                  <a:pt x="44" y="73"/>
                  <a:pt x="45" y="72"/>
                </a:cubicBezTo>
                <a:cubicBezTo>
                  <a:pt x="46" y="72"/>
                  <a:pt x="46" y="72"/>
                  <a:pt x="46" y="72"/>
                </a:cubicBezTo>
                <a:cubicBezTo>
                  <a:pt x="46" y="72"/>
                  <a:pt x="46" y="72"/>
                  <a:pt x="46" y="72"/>
                </a:cubicBezTo>
                <a:cubicBezTo>
                  <a:pt x="45" y="71"/>
                  <a:pt x="45" y="71"/>
                  <a:pt x="45" y="71"/>
                </a:cubicBezTo>
                <a:cubicBezTo>
                  <a:pt x="42" y="69"/>
                  <a:pt x="41" y="66"/>
                  <a:pt x="43" y="63"/>
                </a:cubicBezTo>
                <a:cubicBezTo>
                  <a:pt x="49" y="53"/>
                  <a:pt x="49" y="53"/>
                  <a:pt x="49" y="53"/>
                </a:cubicBezTo>
                <a:cubicBezTo>
                  <a:pt x="50" y="50"/>
                  <a:pt x="54" y="49"/>
                  <a:pt x="57" y="50"/>
                </a:cubicBezTo>
                <a:cubicBezTo>
                  <a:pt x="58" y="51"/>
                  <a:pt x="58" y="51"/>
                  <a:pt x="58" y="51"/>
                </a:cubicBezTo>
                <a:cubicBezTo>
                  <a:pt x="58" y="50"/>
                  <a:pt x="58" y="50"/>
                  <a:pt x="58" y="50"/>
                </a:cubicBezTo>
                <a:cubicBezTo>
                  <a:pt x="58" y="46"/>
                  <a:pt x="61" y="44"/>
                  <a:pt x="64" y="44"/>
                </a:cubicBezTo>
                <a:cubicBezTo>
                  <a:pt x="72" y="44"/>
                  <a:pt x="72" y="44"/>
                  <a:pt x="72" y="44"/>
                </a:cubicBezTo>
                <a:cubicBezTo>
                  <a:pt x="72" y="22"/>
                  <a:pt x="72" y="22"/>
                  <a:pt x="72" y="22"/>
                </a:cubicBezTo>
                <a:cubicBezTo>
                  <a:pt x="72" y="21"/>
                  <a:pt x="72" y="21"/>
                  <a:pt x="71" y="21"/>
                </a:cubicBezTo>
                <a:cubicBezTo>
                  <a:pt x="51" y="1"/>
                  <a:pt x="51" y="1"/>
                  <a:pt x="51" y="1"/>
                </a:cubicBezTo>
                <a:cubicBezTo>
                  <a:pt x="51" y="0"/>
                  <a:pt x="51" y="0"/>
                  <a:pt x="50" y="0"/>
                </a:cubicBezTo>
                <a:cubicBezTo>
                  <a:pt x="2" y="0"/>
                  <a:pt x="2" y="0"/>
                  <a:pt x="2" y="0"/>
                </a:cubicBezTo>
                <a:cubicBezTo>
                  <a:pt x="1" y="0"/>
                  <a:pt x="0" y="1"/>
                  <a:pt x="0" y="2"/>
                </a:cubicBezTo>
                <a:cubicBezTo>
                  <a:pt x="0" y="38"/>
                  <a:pt x="0" y="38"/>
                  <a:pt x="0" y="38"/>
                </a:cubicBezTo>
                <a:cubicBezTo>
                  <a:pt x="0" y="39"/>
                  <a:pt x="1" y="40"/>
                  <a:pt x="2" y="40"/>
                </a:cubicBezTo>
                <a:cubicBezTo>
                  <a:pt x="4" y="40"/>
                  <a:pt x="4" y="40"/>
                  <a:pt x="4" y="40"/>
                </a:cubicBezTo>
                <a:cubicBezTo>
                  <a:pt x="4" y="48"/>
                  <a:pt x="4" y="48"/>
                  <a:pt x="4" y="48"/>
                </a:cubicBezTo>
                <a:cubicBezTo>
                  <a:pt x="2" y="48"/>
                  <a:pt x="2" y="48"/>
                  <a:pt x="2" y="48"/>
                </a:cubicBezTo>
                <a:cubicBezTo>
                  <a:pt x="1" y="48"/>
                  <a:pt x="0" y="49"/>
                  <a:pt x="0" y="50"/>
                </a:cubicBezTo>
                <a:cubicBezTo>
                  <a:pt x="0" y="94"/>
                  <a:pt x="0" y="94"/>
                  <a:pt x="0" y="94"/>
                </a:cubicBezTo>
                <a:cubicBezTo>
                  <a:pt x="0" y="95"/>
                  <a:pt x="1" y="96"/>
                  <a:pt x="2" y="96"/>
                </a:cubicBezTo>
                <a:cubicBezTo>
                  <a:pt x="59" y="96"/>
                  <a:pt x="59" y="96"/>
                  <a:pt x="59" y="96"/>
                </a:cubicBezTo>
                <a:cubicBezTo>
                  <a:pt x="58" y="95"/>
                  <a:pt x="58" y="95"/>
                  <a:pt x="58" y="94"/>
                </a:cubicBezTo>
                <a:close/>
                <a:moveTo>
                  <a:pt x="52" y="22"/>
                </a:moveTo>
                <a:cubicBezTo>
                  <a:pt x="52" y="21"/>
                  <a:pt x="53" y="20"/>
                  <a:pt x="54" y="20"/>
                </a:cubicBezTo>
                <a:cubicBezTo>
                  <a:pt x="55" y="20"/>
                  <a:pt x="56" y="21"/>
                  <a:pt x="56" y="22"/>
                </a:cubicBezTo>
                <a:cubicBezTo>
                  <a:pt x="56" y="38"/>
                  <a:pt x="56" y="38"/>
                  <a:pt x="56" y="38"/>
                </a:cubicBezTo>
                <a:cubicBezTo>
                  <a:pt x="56" y="39"/>
                  <a:pt x="55" y="40"/>
                  <a:pt x="54" y="40"/>
                </a:cubicBezTo>
                <a:cubicBezTo>
                  <a:pt x="53" y="40"/>
                  <a:pt x="52" y="39"/>
                  <a:pt x="52" y="38"/>
                </a:cubicBezTo>
                <a:lnTo>
                  <a:pt x="52" y="22"/>
                </a:lnTo>
                <a:close/>
                <a:moveTo>
                  <a:pt x="20" y="34"/>
                </a:moveTo>
                <a:cubicBezTo>
                  <a:pt x="20" y="35"/>
                  <a:pt x="19" y="36"/>
                  <a:pt x="18" y="36"/>
                </a:cubicBezTo>
                <a:cubicBezTo>
                  <a:pt x="17" y="36"/>
                  <a:pt x="16" y="35"/>
                  <a:pt x="16" y="34"/>
                </a:cubicBezTo>
                <a:cubicBezTo>
                  <a:pt x="16" y="14"/>
                  <a:pt x="16" y="14"/>
                  <a:pt x="16" y="14"/>
                </a:cubicBezTo>
                <a:cubicBezTo>
                  <a:pt x="16" y="13"/>
                  <a:pt x="17" y="12"/>
                  <a:pt x="18" y="12"/>
                </a:cubicBezTo>
                <a:cubicBezTo>
                  <a:pt x="19" y="12"/>
                  <a:pt x="20" y="13"/>
                  <a:pt x="20" y="14"/>
                </a:cubicBezTo>
                <a:lnTo>
                  <a:pt x="20" y="34"/>
                </a:lnTo>
                <a:close/>
                <a:moveTo>
                  <a:pt x="32" y="34"/>
                </a:moveTo>
                <a:cubicBezTo>
                  <a:pt x="32" y="35"/>
                  <a:pt x="31" y="36"/>
                  <a:pt x="30" y="36"/>
                </a:cubicBezTo>
                <a:cubicBezTo>
                  <a:pt x="29" y="36"/>
                  <a:pt x="28" y="35"/>
                  <a:pt x="28" y="34"/>
                </a:cubicBezTo>
                <a:cubicBezTo>
                  <a:pt x="28" y="14"/>
                  <a:pt x="28" y="14"/>
                  <a:pt x="28" y="14"/>
                </a:cubicBezTo>
                <a:cubicBezTo>
                  <a:pt x="28" y="13"/>
                  <a:pt x="29" y="12"/>
                  <a:pt x="30" y="12"/>
                </a:cubicBezTo>
                <a:cubicBezTo>
                  <a:pt x="31" y="12"/>
                  <a:pt x="32" y="13"/>
                  <a:pt x="32" y="14"/>
                </a:cubicBezTo>
                <a:lnTo>
                  <a:pt x="32" y="34"/>
                </a:lnTo>
                <a:close/>
                <a:moveTo>
                  <a:pt x="40" y="34"/>
                </a:moveTo>
                <a:cubicBezTo>
                  <a:pt x="40" y="14"/>
                  <a:pt x="40" y="14"/>
                  <a:pt x="40" y="14"/>
                </a:cubicBezTo>
                <a:cubicBezTo>
                  <a:pt x="40" y="13"/>
                  <a:pt x="41" y="12"/>
                  <a:pt x="42" y="12"/>
                </a:cubicBezTo>
                <a:cubicBezTo>
                  <a:pt x="43" y="12"/>
                  <a:pt x="44" y="13"/>
                  <a:pt x="44" y="14"/>
                </a:cubicBezTo>
                <a:cubicBezTo>
                  <a:pt x="44" y="34"/>
                  <a:pt x="44" y="34"/>
                  <a:pt x="44" y="34"/>
                </a:cubicBezTo>
                <a:cubicBezTo>
                  <a:pt x="44" y="35"/>
                  <a:pt x="43" y="36"/>
                  <a:pt x="42" y="36"/>
                </a:cubicBezTo>
                <a:cubicBezTo>
                  <a:pt x="41" y="36"/>
                  <a:pt x="40" y="35"/>
                  <a:pt x="40" y="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109">
            <a:extLst>
              <a:ext uri="{FF2B5EF4-FFF2-40B4-BE49-F238E27FC236}">
                <a16:creationId xmlns:a16="http://schemas.microsoft.com/office/drawing/2014/main" id="{EDE3A05E-1F17-E54A-A599-CEAC952E4BF8}"/>
              </a:ext>
            </a:extLst>
          </p:cNvPr>
          <p:cNvSpPr>
            <a:spLocks noEditPoints="1"/>
          </p:cNvSpPr>
          <p:nvPr/>
        </p:nvSpPr>
        <p:spPr bwMode="auto">
          <a:xfrm>
            <a:off x="5278233" y="5861974"/>
            <a:ext cx="148315" cy="149627"/>
          </a:xfrm>
          <a:custGeom>
            <a:avLst/>
            <a:gdLst>
              <a:gd name="T0" fmla="*/ 47 w 48"/>
              <a:gd name="T1" fmla="*/ 28 h 48"/>
              <a:gd name="T2" fmla="*/ 44 w 48"/>
              <a:gd name="T3" fmla="*/ 26 h 48"/>
              <a:gd name="T4" fmla="*/ 44 w 48"/>
              <a:gd name="T5" fmla="*/ 24 h 48"/>
              <a:gd name="T6" fmla="*/ 44 w 48"/>
              <a:gd name="T7" fmla="*/ 22 h 48"/>
              <a:gd name="T8" fmla="*/ 47 w 48"/>
              <a:gd name="T9" fmla="*/ 20 h 48"/>
              <a:gd name="T10" fmla="*/ 48 w 48"/>
              <a:gd name="T11" fmla="*/ 17 h 48"/>
              <a:gd name="T12" fmla="*/ 42 w 48"/>
              <a:gd name="T13" fmla="*/ 7 h 48"/>
              <a:gd name="T14" fmla="*/ 41 w 48"/>
              <a:gd name="T15" fmla="*/ 6 h 48"/>
              <a:gd name="T16" fmla="*/ 39 w 48"/>
              <a:gd name="T17" fmla="*/ 6 h 48"/>
              <a:gd name="T18" fmla="*/ 36 w 48"/>
              <a:gd name="T19" fmla="*/ 8 h 48"/>
              <a:gd name="T20" fmla="*/ 32 w 48"/>
              <a:gd name="T21" fmla="*/ 5 h 48"/>
              <a:gd name="T22" fmla="*/ 32 w 48"/>
              <a:gd name="T23" fmla="*/ 2 h 48"/>
              <a:gd name="T24" fmla="*/ 30 w 48"/>
              <a:gd name="T25" fmla="*/ 0 h 48"/>
              <a:gd name="T26" fmla="*/ 18 w 48"/>
              <a:gd name="T27" fmla="*/ 0 h 48"/>
              <a:gd name="T28" fmla="*/ 16 w 48"/>
              <a:gd name="T29" fmla="*/ 2 h 48"/>
              <a:gd name="T30" fmla="*/ 16 w 48"/>
              <a:gd name="T31" fmla="*/ 5 h 48"/>
              <a:gd name="T32" fmla="*/ 12 w 48"/>
              <a:gd name="T33" fmla="*/ 8 h 48"/>
              <a:gd name="T34" fmla="*/ 9 w 48"/>
              <a:gd name="T35" fmla="*/ 6 h 48"/>
              <a:gd name="T36" fmla="*/ 6 w 48"/>
              <a:gd name="T37" fmla="*/ 7 h 48"/>
              <a:gd name="T38" fmla="*/ 0 w 48"/>
              <a:gd name="T39" fmla="*/ 17 h 48"/>
              <a:gd name="T40" fmla="*/ 1 w 48"/>
              <a:gd name="T41" fmla="*/ 20 h 48"/>
              <a:gd name="T42" fmla="*/ 4 w 48"/>
              <a:gd name="T43" fmla="*/ 22 h 48"/>
              <a:gd name="T44" fmla="*/ 4 w 48"/>
              <a:gd name="T45" fmla="*/ 24 h 48"/>
              <a:gd name="T46" fmla="*/ 4 w 48"/>
              <a:gd name="T47" fmla="*/ 26 h 48"/>
              <a:gd name="T48" fmla="*/ 1 w 48"/>
              <a:gd name="T49" fmla="*/ 28 h 48"/>
              <a:gd name="T50" fmla="*/ 0 w 48"/>
              <a:gd name="T51" fmla="*/ 29 h 48"/>
              <a:gd name="T52" fmla="*/ 0 w 48"/>
              <a:gd name="T53" fmla="*/ 31 h 48"/>
              <a:gd name="T54" fmla="*/ 6 w 48"/>
              <a:gd name="T55" fmla="*/ 41 h 48"/>
              <a:gd name="T56" fmla="*/ 9 w 48"/>
              <a:gd name="T57" fmla="*/ 42 h 48"/>
              <a:gd name="T58" fmla="*/ 12 w 48"/>
              <a:gd name="T59" fmla="*/ 40 h 48"/>
              <a:gd name="T60" fmla="*/ 16 w 48"/>
              <a:gd name="T61" fmla="*/ 42 h 48"/>
              <a:gd name="T62" fmla="*/ 16 w 48"/>
              <a:gd name="T63" fmla="*/ 46 h 48"/>
              <a:gd name="T64" fmla="*/ 18 w 48"/>
              <a:gd name="T65" fmla="*/ 48 h 48"/>
              <a:gd name="T66" fmla="*/ 30 w 48"/>
              <a:gd name="T67" fmla="*/ 48 h 48"/>
              <a:gd name="T68" fmla="*/ 32 w 48"/>
              <a:gd name="T69" fmla="*/ 46 h 48"/>
              <a:gd name="T70" fmla="*/ 32 w 48"/>
              <a:gd name="T71" fmla="*/ 42 h 48"/>
              <a:gd name="T72" fmla="*/ 36 w 48"/>
              <a:gd name="T73" fmla="*/ 40 h 48"/>
              <a:gd name="T74" fmla="*/ 39 w 48"/>
              <a:gd name="T75" fmla="*/ 42 h 48"/>
              <a:gd name="T76" fmla="*/ 41 w 48"/>
              <a:gd name="T77" fmla="*/ 42 h 48"/>
              <a:gd name="T78" fmla="*/ 42 w 48"/>
              <a:gd name="T79" fmla="*/ 41 h 48"/>
              <a:gd name="T80" fmla="*/ 48 w 48"/>
              <a:gd name="T81" fmla="*/ 31 h 48"/>
              <a:gd name="T82" fmla="*/ 47 w 48"/>
              <a:gd name="T83" fmla="*/ 28 h 48"/>
              <a:gd name="T84" fmla="*/ 24 w 48"/>
              <a:gd name="T85" fmla="*/ 32 h 48"/>
              <a:gd name="T86" fmla="*/ 16 w 48"/>
              <a:gd name="T87" fmla="*/ 24 h 48"/>
              <a:gd name="T88" fmla="*/ 24 w 48"/>
              <a:gd name="T89" fmla="*/ 16 h 48"/>
              <a:gd name="T90" fmla="*/ 32 w 48"/>
              <a:gd name="T91" fmla="*/ 24 h 48"/>
              <a:gd name="T92" fmla="*/ 24 w 48"/>
              <a:gd name="T93"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 h="48">
                <a:moveTo>
                  <a:pt x="47" y="28"/>
                </a:moveTo>
                <a:cubicBezTo>
                  <a:pt x="44" y="26"/>
                  <a:pt x="44" y="26"/>
                  <a:pt x="44" y="26"/>
                </a:cubicBezTo>
                <a:cubicBezTo>
                  <a:pt x="44" y="25"/>
                  <a:pt x="44" y="24"/>
                  <a:pt x="44" y="24"/>
                </a:cubicBezTo>
                <a:cubicBezTo>
                  <a:pt x="44" y="23"/>
                  <a:pt x="44" y="22"/>
                  <a:pt x="44" y="22"/>
                </a:cubicBezTo>
                <a:cubicBezTo>
                  <a:pt x="47" y="20"/>
                  <a:pt x="47" y="20"/>
                  <a:pt x="47" y="20"/>
                </a:cubicBezTo>
                <a:cubicBezTo>
                  <a:pt x="48" y="19"/>
                  <a:pt x="48" y="18"/>
                  <a:pt x="48" y="17"/>
                </a:cubicBezTo>
                <a:cubicBezTo>
                  <a:pt x="42" y="7"/>
                  <a:pt x="42" y="7"/>
                  <a:pt x="42" y="7"/>
                </a:cubicBezTo>
                <a:cubicBezTo>
                  <a:pt x="42" y="6"/>
                  <a:pt x="41" y="6"/>
                  <a:pt x="41" y="6"/>
                </a:cubicBezTo>
                <a:cubicBezTo>
                  <a:pt x="40" y="5"/>
                  <a:pt x="40" y="6"/>
                  <a:pt x="39" y="6"/>
                </a:cubicBezTo>
                <a:cubicBezTo>
                  <a:pt x="36" y="8"/>
                  <a:pt x="36" y="8"/>
                  <a:pt x="36" y="8"/>
                </a:cubicBezTo>
                <a:cubicBezTo>
                  <a:pt x="35" y="7"/>
                  <a:pt x="33" y="6"/>
                  <a:pt x="32" y="5"/>
                </a:cubicBezTo>
                <a:cubicBezTo>
                  <a:pt x="32" y="2"/>
                  <a:pt x="32" y="2"/>
                  <a:pt x="32" y="2"/>
                </a:cubicBezTo>
                <a:cubicBezTo>
                  <a:pt x="32" y="1"/>
                  <a:pt x="31" y="0"/>
                  <a:pt x="30" y="0"/>
                </a:cubicBezTo>
                <a:cubicBezTo>
                  <a:pt x="18" y="0"/>
                  <a:pt x="18" y="0"/>
                  <a:pt x="18" y="0"/>
                </a:cubicBezTo>
                <a:cubicBezTo>
                  <a:pt x="17" y="0"/>
                  <a:pt x="16" y="1"/>
                  <a:pt x="16" y="2"/>
                </a:cubicBezTo>
                <a:cubicBezTo>
                  <a:pt x="16" y="5"/>
                  <a:pt x="16" y="5"/>
                  <a:pt x="16" y="5"/>
                </a:cubicBezTo>
                <a:cubicBezTo>
                  <a:pt x="15" y="6"/>
                  <a:pt x="14" y="7"/>
                  <a:pt x="12" y="8"/>
                </a:cubicBezTo>
                <a:cubicBezTo>
                  <a:pt x="9" y="6"/>
                  <a:pt x="9" y="6"/>
                  <a:pt x="9" y="6"/>
                </a:cubicBezTo>
                <a:cubicBezTo>
                  <a:pt x="8" y="5"/>
                  <a:pt x="7" y="6"/>
                  <a:pt x="6" y="7"/>
                </a:cubicBezTo>
                <a:cubicBezTo>
                  <a:pt x="0" y="17"/>
                  <a:pt x="0" y="17"/>
                  <a:pt x="0" y="17"/>
                </a:cubicBezTo>
                <a:cubicBezTo>
                  <a:pt x="0" y="18"/>
                  <a:pt x="0" y="19"/>
                  <a:pt x="1" y="20"/>
                </a:cubicBezTo>
                <a:cubicBezTo>
                  <a:pt x="4" y="22"/>
                  <a:pt x="4" y="22"/>
                  <a:pt x="4" y="22"/>
                </a:cubicBezTo>
                <a:cubicBezTo>
                  <a:pt x="4" y="22"/>
                  <a:pt x="4" y="23"/>
                  <a:pt x="4" y="24"/>
                </a:cubicBezTo>
                <a:cubicBezTo>
                  <a:pt x="4" y="24"/>
                  <a:pt x="4" y="25"/>
                  <a:pt x="4" y="26"/>
                </a:cubicBezTo>
                <a:cubicBezTo>
                  <a:pt x="1" y="28"/>
                  <a:pt x="1" y="28"/>
                  <a:pt x="1" y="28"/>
                </a:cubicBezTo>
                <a:cubicBezTo>
                  <a:pt x="1" y="28"/>
                  <a:pt x="0" y="29"/>
                  <a:pt x="0" y="29"/>
                </a:cubicBezTo>
                <a:cubicBezTo>
                  <a:pt x="0" y="30"/>
                  <a:pt x="0" y="30"/>
                  <a:pt x="0" y="31"/>
                </a:cubicBezTo>
                <a:cubicBezTo>
                  <a:pt x="6" y="41"/>
                  <a:pt x="6" y="41"/>
                  <a:pt x="6" y="41"/>
                </a:cubicBezTo>
                <a:cubicBezTo>
                  <a:pt x="7" y="42"/>
                  <a:pt x="8" y="42"/>
                  <a:pt x="9" y="42"/>
                </a:cubicBezTo>
                <a:cubicBezTo>
                  <a:pt x="12" y="40"/>
                  <a:pt x="12" y="40"/>
                  <a:pt x="12" y="40"/>
                </a:cubicBezTo>
                <a:cubicBezTo>
                  <a:pt x="14" y="41"/>
                  <a:pt x="15" y="42"/>
                  <a:pt x="16" y="42"/>
                </a:cubicBezTo>
                <a:cubicBezTo>
                  <a:pt x="16" y="46"/>
                  <a:pt x="16" y="46"/>
                  <a:pt x="16" y="46"/>
                </a:cubicBezTo>
                <a:cubicBezTo>
                  <a:pt x="16" y="47"/>
                  <a:pt x="17" y="48"/>
                  <a:pt x="18" y="48"/>
                </a:cubicBezTo>
                <a:cubicBezTo>
                  <a:pt x="30" y="48"/>
                  <a:pt x="30" y="48"/>
                  <a:pt x="30" y="48"/>
                </a:cubicBezTo>
                <a:cubicBezTo>
                  <a:pt x="31" y="48"/>
                  <a:pt x="32" y="47"/>
                  <a:pt x="32" y="46"/>
                </a:cubicBezTo>
                <a:cubicBezTo>
                  <a:pt x="32" y="42"/>
                  <a:pt x="32" y="42"/>
                  <a:pt x="32" y="42"/>
                </a:cubicBezTo>
                <a:cubicBezTo>
                  <a:pt x="33" y="41"/>
                  <a:pt x="35" y="41"/>
                  <a:pt x="36" y="40"/>
                </a:cubicBezTo>
                <a:cubicBezTo>
                  <a:pt x="39" y="42"/>
                  <a:pt x="39" y="42"/>
                  <a:pt x="39" y="42"/>
                </a:cubicBezTo>
                <a:cubicBezTo>
                  <a:pt x="40" y="42"/>
                  <a:pt x="40" y="42"/>
                  <a:pt x="41" y="42"/>
                </a:cubicBezTo>
                <a:cubicBezTo>
                  <a:pt x="41" y="42"/>
                  <a:pt x="42" y="41"/>
                  <a:pt x="42" y="41"/>
                </a:cubicBezTo>
                <a:cubicBezTo>
                  <a:pt x="48" y="31"/>
                  <a:pt x="48" y="31"/>
                  <a:pt x="48" y="31"/>
                </a:cubicBezTo>
                <a:cubicBezTo>
                  <a:pt x="48" y="30"/>
                  <a:pt x="48" y="28"/>
                  <a:pt x="47" y="28"/>
                </a:cubicBezTo>
                <a:close/>
                <a:moveTo>
                  <a:pt x="24" y="32"/>
                </a:moveTo>
                <a:cubicBezTo>
                  <a:pt x="20" y="32"/>
                  <a:pt x="16" y="28"/>
                  <a:pt x="16" y="24"/>
                </a:cubicBezTo>
                <a:cubicBezTo>
                  <a:pt x="16" y="19"/>
                  <a:pt x="20" y="16"/>
                  <a:pt x="24" y="16"/>
                </a:cubicBezTo>
                <a:cubicBezTo>
                  <a:pt x="28" y="16"/>
                  <a:pt x="32" y="19"/>
                  <a:pt x="32" y="24"/>
                </a:cubicBezTo>
                <a:cubicBezTo>
                  <a:pt x="32" y="28"/>
                  <a:pt x="28" y="32"/>
                  <a:pt x="24"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Oval 63">
            <a:extLst>
              <a:ext uri="{FF2B5EF4-FFF2-40B4-BE49-F238E27FC236}">
                <a16:creationId xmlns:a16="http://schemas.microsoft.com/office/drawing/2014/main" id="{647B82D3-A177-454E-B0EA-1EA539D6BD8A}"/>
              </a:ext>
            </a:extLst>
          </p:cNvPr>
          <p:cNvSpPr>
            <a:spLocks noChangeArrowheads="1"/>
          </p:cNvSpPr>
          <p:nvPr/>
        </p:nvSpPr>
        <p:spPr bwMode="auto">
          <a:xfrm>
            <a:off x="7879168" y="3475123"/>
            <a:ext cx="11813" cy="11813"/>
          </a:xfrm>
          <a:prstGeom prst="ellipse">
            <a:avLst/>
          </a:prstGeom>
          <a:solidFill>
            <a:schemeClr val="bg1"/>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5" name="Oval 64">
            <a:extLst>
              <a:ext uri="{FF2B5EF4-FFF2-40B4-BE49-F238E27FC236}">
                <a16:creationId xmlns:a16="http://schemas.microsoft.com/office/drawing/2014/main" id="{E4DECB80-C3C4-E243-8E17-717EFAA284A3}"/>
              </a:ext>
            </a:extLst>
          </p:cNvPr>
          <p:cNvSpPr>
            <a:spLocks noChangeArrowheads="1"/>
          </p:cNvSpPr>
          <p:nvPr/>
        </p:nvSpPr>
        <p:spPr bwMode="auto">
          <a:xfrm>
            <a:off x="7904105" y="3475123"/>
            <a:ext cx="11813" cy="11813"/>
          </a:xfrm>
          <a:prstGeom prst="ellipse">
            <a:avLst/>
          </a:prstGeom>
          <a:solidFill>
            <a:schemeClr val="bg1"/>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6" name="Oval 65">
            <a:extLst>
              <a:ext uri="{FF2B5EF4-FFF2-40B4-BE49-F238E27FC236}">
                <a16:creationId xmlns:a16="http://schemas.microsoft.com/office/drawing/2014/main" id="{84898E45-2E7B-A44F-A427-2DCEBB9673C6}"/>
              </a:ext>
            </a:extLst>
          </p:cNvPr>
          <p:cNvSpPr>
            <a:spLocks noChangeArrowheads="1"/>
          </p:cNvSpPr>
          <p:nvPr/>
        </p:nvSpPr>
        <p:spPr bwMode="auto">
          <a:xfrm>
            <a:off x="7879168" y="3561748"/>
            <a:ext cx="11813" cy="11813"/>
          </a:xfrm>
          <a:prstGeom prst="ellipse">
            <a:avLst/>
          </a:prstGeom>
          <a:solidFill>
            <a:schemeClr val="bg1"/>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7" name="Oval 66">
            <a:extLst>
              <a:ext uri="{FF2B5EF4-FFF2-40B4-BE49-F238E27FC236}">
                <a16:creationId xmlns:a16="http://schemas.microsoft.com/office/drawing/2014/main" id="{104A5A8D-1004-1145-8C06-1D212D24C49C}"/>
              </a:ext>
            </a:extLst>
          </p:cNvPr>
          <p:cNvSpPr>
            <a:spLocks noChangeArrowheads="1"/>
          </p:cNvSpPr>
          <p:nvPr/>
        </p:nvSpPr>
        <p:spPr bwMode="auto">
          <a:xfrm>
            <a:off x="7904105" y="3561748"/>
            <a:ext cx="11813" cy="11813"/>
          </a:xfrm>
          <a:prstGeom prst="ellipse">
            <a:avLst/>
          </a:prstGeom>
          <a:solidFill>
            <a:schemeClr val="bg1"/>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8" name="Freeform 115">
            <a:extLst>
              <a:ext uri="{FF2B5EF4-FFF2-40B4-BE49-F238E27FC236}">
                <a16:creationId xmlns:a16="http://schemas.microsoft.com/office/drawing/2014/main" id="{198D5FCF-6786-F343-A3CF-76556B879025}"/>
              </a:ext>
            </a:extLst>
          </p:cNvPr>
          <p:cNvSpPr>
            <a:spLocks/>
          </p:cNvSpPr>
          <p:nvPr/>
        </p:nvSpPr>
        <p:spPr bwMode="auto">
          <a:xfrm>
            <a:off x="7670478" y="3337309"/>
            <a:ext cx="291378" cy="87939"/>
          </a:xfrm>
          <a:custGeom>
            <a:avLst/>
            <a:gdLst>
              <a:gd name="T0" fmla="*/ 94 w 94"/>
              <a:gd name="T1" fmla="*/ 28 h 28"/>
              <a:gd name="T2" fmla="*/ 82 w 94"/>
              <a:gd name="T3" fmla="*/ 1 h 28"/>
              <a:gd name="T4" fmla="*/ 80 w 94"/>
              <a:gd name="T5" fmla="*/ 0 h 28"/>
              <a:gd name="T6" fmla="*/ 14 w 94"/>
              <a:gd name="T7" fmla="*/ 0 h 28"/>
              <a:gd name="T8" fmla="*/ 12 w 94"/>
              <a:gd name="T9" fmla="*/ 1 h 28"/>
              <a:gd name="T10" fmla="*/ 0 w 94"/>
              <a:gd name="T11" fmla="*/ 28 h 28"/>
              <a:gd name="T12" fmla="*/ 94 w 9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94" h="28">
                <a:moveTo>
                  <a:pt x="94" y="28"/>
                </a:moveTo>
                <a:cubicBezTo>
                  <a:pt x="82" y="1"/>
                  <a:pt x="82" y="1"/>
                  <a:pt x="82" y="1"/>
                </a:cubicBezTo>
                <a:cubicBezTo>
                  <a:pt x="81" y="0"/>
                  <a:pt x="81" y="0"/>
                  <a:pt x="80" y="0"/>
                </a:cubicBezTo>
                <a:cubicBezTo>
                  <a:pt x="14" y="0"/>
                  <a:pt x="14" y="0"/>
                  <a:pt x="14" y="0"/>
                </a:cubicBezTo>
                <a:cubicBezTo>
                  <a:pt x="13" y="0"/>
                  <a:pt x="13" y="0"/>
                  <a:pt x="12" y="1"/>
                </a:cubicBezTo>
                <a:cubicBezTo>
                  <a:pt x="0" y="28"/>
                  <a:pt x="0" y="28"/>
                  <a:pt x="0" y="28"/>
                </a:cubicBezTo>
                <a:lnTo>
                  <a:pt x="94" y="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116">
            <a:extLst>
              <a:ext uri="{FF2B5EF4-FFF2-40B4-BE49-F238E27FC236}">
                <a16:creationId xmlns:a16="http://schemas.microsoft.com/office/drawing/2014/main" id="{FFB514F8-37B3-6F4F-9B46-D42D18309B1E}"/>
              </a:ext>
            </a:extLst>
          </p:cNvPr>
          <p:cNvSpPr>
            <a:spLocks noEditPoints="1"/>
          </p:cNvSpPr>
          <p:nvPr/>
        </p:nvSpPr>
        <p:spPr bwMode="auto">
          <a:xfrm>
            <a:off x="7667853" y="3437060"/>
            <a:ext cx="297941" cy="186377"/>
          </a:xfrm>
          <a:custGeom>
            <a:avLst/>
            <a:gdLst>
              <a:gd name="T0" fmla="*/ 0 w 96"/>
              <a:gd name="T1" fmla="*/ 0 h 60"/>
              <a:gd name="T2" fmla="*/ 0 w 96"/>
              <a:gd name="T3" fmla="*/ 58 h 60"/>
              <a:gd name="T4" fmla="*/ 2 w 96"/>
              <a:gd name="T5" fmla="*/ 60 h 60"/>
              <a:gd name="T6" fmla="*/ 94 w 96"/>
              <a:gd name="T7" fmla="*/ 60 h 60"/>
              <a:gd name="T8" fmla="*/ 96 w 96"/>
              <a:gd name="T9" fmla="*/ 58 h 60"/>
              <a:gd name="T10" fmla="*/ 96 w 96"/>
              <a:gd name="T11" fmla="*/ 0 h 60"/>
              <a:gd name="T12" fmla="*/ 0 w 96"/>
              <a:gd name="T13" fmla="*/ 0 h 60"/>
              <a:gd name="T14" fmla="*/ 32 w 96"/>
              <a:gd name="T15" fmla="*/ 6 h 60"/>
              <a:gd name="T16" fmla="*/ 44 w 96"/>
              <a:gd name="T17" fmla="*/ 11 h 60"/>
              <a:gd name="T18" fmla="*/ 32 w 96"/>
              <a:gd name="T19" fmla="*/ 23 h 60"/>
              <a:gd name="T20" fmla="*/ 32 w 96"/>
              <a:gd name="T21" fmla="*/ 6 h 60"/>
              <a:gd name="T22" fmla="*/ 13 w 96"/>
              <a:gd name="T23" fmla="*/ 14 h 60"/>
              <a:gd name="T24" fmla="*/ 25 w 96"/>
              <a:gd name="T25" fmla="*/ 26 h 60"/>
              <a:gd name="T26" fmla="*/ 8 w 96"/>
              <a:gd name="T27" fmla="*/ 26 h 60"/>
              <a:gd name="T28" fmla="*/ 13 w 96"/>
              <a:gd name="T29" fmla="*/ 14 h 60"/>
              <a:gd name="T30" fmla="*/ 8 w 96"/>
              <a:gd name="T31" fmla="*/ 30 h 60"/>
              <a:gd name="T32" fmla="*/ 25 w 96"/>
              <a:gd name="T33" fmla="*/ 30 h 60"/>
              <a:gd name="T34" fmla="*/ 13 w 96"/>
              <a:gd name="T35" fmla="*/ 42 h 60"/>
              <a:gd name="T36" fmla="*/ 8 w 96"/>
              <a:gd name="T37" fmla="*/ 30 h 60"/>
              <a:gd name="T38" fmla="*/ 28 w 96"/>
              <a:gd name="T39" fmla="*/ 50 h 60"/>
              <a:gd name="T40" fmla="*/ 16 w 96"/>
              <a:gd name="T41" fmla="*/ 45 h 60"/>
              <a:gd name="T42" fmla="*/ 28 w 96"/>
              <a:gd name="T43" fmla="*/ 33 h 60"/>
              <a:gd name="T44" fmla="*/ 28 w 96"/>
              <a:gd name="T45" fmla="*/ 50 h 60"/>
              <a:gd name="T46" fmla="*/ 28 w 96"/>
              <a:gd name="T47" fmla="*/ 23 h 60"/>
              <a:gd name="T48" fmla="*/ 16 w 96"/>
              <a:gd name="T49" fmla="*/ 11 h 60"/>
              <a:gd name="T50" fmla="*/ 28 w 96"/>
              <a:gd name="T51" fmla="*/ 6 h 60"/>
              <a:gd name="T52" fmla="*/ 28 w 96"/>
              <a:gd name="T53" fmla="*/ 23 h 60"/>
              <a:gd name="T54" fmla="*/ 32 w 96"/>
              <a:gd name="T55" fmla="*/ 50 h 60"/>
              <a:gd name="T56" fmla="*/ 32 w 96"/>
              <a:gd name="T57" fmla="*/ 33 h 60"/>
              <a:gd name="T58" fmla="*/ 44 w 96"/>
              <a:gd name="T59" fmla="*/ 45 h 60"/>
              <a:gd name="T60" fmla="*/ 32 w 96"/>
              <a:gd name="T61" fmla="*/ 50 h 60"/>
              <a:gd name="T62" fmla="*/ 47 w 96"/>
              <a:gd name="T63" fmla="*/ 42 h 60"/>
              <a:gd name="T64" fmla="*/ 35 w 96"/>
              <a:gd name="T65" fmla="*/ 30 h 60"/>
              <a:gd name="T66" fmla="*/ 52 w 96"/>
              <a:gd name="T67" fmla="*/ 30 h 60"/>
              <a:gd name="T68" fmla="*/ 47 w 96"/>
              <a:gd name="T69" fmla="*/ 42 h 60"/>
              <a:gd name="T70" fmla="*/ 35 w 96"/>
              <a:gd name="T71" fmla="*/ 26 h 60"/>
              <a:gd name="T72" fmla="*/ 47 w 96"/>
              <a:gd name="T73" fmla="*/ 14 h 60"/>
              <a:gd name="T74" fmla="*/ 52 w 96"/>
              <a:gd name="T75" fmla="*/ 26 h 60"/>
              <a:gd name="T76" fmla="*/ 35 w 96"/>
              <a:gd name="T77" fmla="*/ 26 h 60"/>
              <a:gd name="T78" fmla="*/ 88 w 96"/>
              <a:gd name="T79" fmla="*/ 50 h 60"/>
              <a:gd name="T80" fmla="*/ 86 w 96"/>
              <a:gd name="T81" fmla="*/ 52 h 60"/>
              <a:gd name="T82" fmla="*/ 62 w 96"/>
              <a:gd name="T83" fmla="*/ 52 h 60"/>
              <a:gd name="T84" fmla="*/ 60 w 96"/>
              <a:gd name="T85" fmla="*/ 50 h 60"/>
              <a:gd name="T86" fmla="*/ 60 w 96"/>
              <a:gd name="T87" fmla="*/ 34 h 60"/>
              <a:gd name="T88" fmla="*/ 62 w 96"/>
              <a:gd name="T89" fmla="*/ 32 h 60"/>
              <a:gd name="T90" fmla="*/ 86 w 96"/>
              <a:gd name="T91" fmla="*/ 32 h 60"/>
              <a:gd name="T92" fmla="*/ 88 w 96"/>
              <a:gd name="T93" fmla="*/ 34 h 60"/>
              <a:gd name="T94" fmla="*/ 88 w 96"/>
              <a:gd name="T95" fmla="*/ 50 h 60"/>
              <a:gd name="T96" fmla="*/ 88 w 96"/>
              <a:gd name="T97" fmla="*/ 22 h 60"/>
              <a:gd name="T98" fmla="*/ 86 w 96"/>
              <a:gd name="T99" fmla="*/ 24 h 60"/>
              <a:gd name="T100" fmla="*/ 62 w 96"/>
              <a:gd name="T101" fmla="*/ 24 h 60"/>
              <a:gd name="T102" fmla="*/ 60 w 96"/>
              <a:gd name="T103" fmla="*/ 22 h 60"/>
              <a:gd name="T104" fmla="*/ 60 w 96"/>
              <a:gd name="T105" fmla="*/ 6 h 60"/>
              <a:gd name="T106" fmla="*/ 62 w 96"/>
              <a:gd name="T107" fmla="*/ 4 h 60"/>
              <a:gd name="T108" fmla="*/ 86 w 96"/>
              <a:gd name="T109" fmla="*/ 4 h 60"/>
              <a:gd name="T110" fmla="*/ 88 w 96"/>
              <a:gd name="T111" fmla="*/ 6 h 60"/>
              <a:gd name="T112" fmla="*/ 88 w 96"/>
              <a:gd name="T113" fmla="*/ 2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60">
                <a:moveTo>
                  <a:pt x="0" y="0"/>
                </a:moveTo>
                <a:cubicBezTo>
                  <a:pt x="0" y="58"/>
                  <a:pt x="0" y="58"/>
                  <a:pt x="0" y="58"/>
                </a:cubicBezTo>
                <a:cubicBezTo>
                  <a:pt x="0" y="59"/>
                  <a:pt x="1" y="60"/>
                  <a:pt x="2" y="60"/>
                </a:cubicBezTo>
                <a:cubicBezTo>
                  <a:pt x="94" y="60"/>
                  <a:pt x="94" y="60"/>
                  <a:pt x="94" y="60"/>
                </a:cubicBezTo>
                <a:cubicBezTo>
                  <a:pt x="95" y="60"/>
                  <a:pt x="96" y="59"/>
                  <a:pt x="96" y="58"/>
                </a:cubicBezTo>
                <a:cubicBezTo>
                  <a:pt x="96" y="0"/>
                  <a:pt x="96" y="0"/>
                  <a:pt x="96" y="0"/>
                </a:cubicBezTo>
                <a:lnTo>
                  <a:pt x="0" y="0"/>
                </a:lnTo>
                <a:close/>
                <a:moveTo>
                  <a:pt x="32" y="6"/>
                </a:moveTo>
                <a:cubicBezTo>
                  <a:pt x="37" y="7"/>
                  <a:pt x="41" y="8"/>
                  <a:pt x="44" y="11"/>
                </a:cubicBezTo>
                <a:cubicBezTo>
                  <a:pt x="32" y="23"/>
                  <a:pt x="32" y="23"/>
                  <a:pt x="32" y="23"/>
                </a:cubicBezTo>
                <a:lnTo>
                  <a:pt x="32" y="6"/>
                </a:lnTo>
                <a:close/>
                <a:moveTo>
                  <a:pt x="13" y="14"/>
                </a:moveTo>
                <a:cubicBezTo>
                  <a:pt x="25" y="26"/>
                  <a:pt x="25" y="26"/>
                  <a:pt x="25" y="26"/>
                </a:cubicBezTo>
                <a:cubicBezTo>
                  <a:pt x="8" y="26"/>
                  <a:pt x="8" y="26"/>
                  <a:pt x="8" y="26"/>
                </a:cubicBezTo>
                <a:cubicBezTo>
                  <a:pt x="9" y="21"/>
                  <a:pt x="10" y="17"/>
                  <a:pt x="13" y="14"/>
                </a:cubicBezTo>
                <a:close/>
                <a:moveTo>
                  <a:pt x="8" y="30"/>
                </a:moveTo>
                <a:cubicBezTo>
                  <a:pt x="25" y="30"/>
                  <a:pt x="25" y="30"/>
                  <a:pt x="25" y="30"/>
                </a:cubicBezTo>
                <a:cubicBezTo>
                  <a:pt x="13" y="42"/>
                  <a:pt x="13" y="42"/>
                  <a:pt x="13" y="42"/>
                </a:cubicBezTo>
                <a:cubicBezTo>
                  <a:pt x="10" y="39"/>
                  <a:pt x="9" y="35"/>
                  <a:pt x="8" y="30"/>
                </a:cubicBezTo>
                <a:close/>
                <a:moveTo>
                  <a:pt x="28" y="50"/>
                </a:moveTo>
                <a:cubicBezTo>
                  <a:pt x="23" y="49"/>
                  <a:pt x="19" y="48"/>
                  <a:pt x="16" y="45"/>
                </a:cubicBezTo>
                <a:cubicBezTo>
                  <a:pt x="28" y="33"/>
                  <a:pt x="28" y="33"/>
                  <a:pt x="28" y="33"/>
                </a:cubicBezTo>
                <a:lnTo>
                  <a:pt x="28" y="50"/>
                </a:lnTo>
                <a:close/>
                <a:moveTo>
                  <a:pt x="28" y="23"/>
                </a:moveTo>
                <a:cubicBezTo>
                  <a:pt x="16" y="11"/>
                  <a:pt x="16" y="11"/>
                  <a:pt x="16" y="11"/>
                </a:cubicBezTo>
                <a:cubicBezTo>
                  <a:pt x="19" y="8"/>
                  <a:pt x="23" y="7"/>
                  <a:pt x="28" y="6"/>
                </a:cubicBezTo>
                <a:lnTo>
                  <a:pt x="28" y="23"/>
                </a:lnTo>
                <a:close/>
                <a:moveTo>
                  <a:pt x="32" y="50"/>
                </a:moveTo>
                <a:cubicBezTo>
                  <a:pt x="32" y="33"/>
                  <a:pt x="32" y="33"/>
                  <a:pt x="32" y="33"/>
                </a:cubicBezTo>
                <a:cubicBezTo>
                  <a:pt x="44" y="45"/>
                  <a:pt x="44" y="45"/>
                  <a:pt x="44" y="45"/>
                </a:cubicBezTo>
                <a:cubicBezTo>
                  <a:pt x="41" y="48"/>
                  <a:pt x="37" y="49"/>
                  <a:pt x="32" y="50"/>
                </a:cubicBezTo>
                <a:close/>
                <a:moveTo>
                  <a:pt x="47" y="42"/>
                </a:moveTo>
                <a:cubicBezTo>
                  <a:pt x="35" y="30"/>
                  <a:pt x="35" y="30"/>
                  <a:pt x="35" y="30"/>
                </a:cubicBezTo>
                <a:cubicBezTo>
                  <a:pt x="52" y="30"/>
                  <a:pt x="52" y="30"/>
                  <a:pt x="52" y="30"/>
                </a:cubicBezTo>
                <a:cubicBezTo>
                  <a:pt x="51" y="35"/>
                  <a:pt x="50" y="39"/>
                  <a:pt x="47" y="42"/>
                </a:cubicBezTo>
                <a:close/>
                <a:moveTo>
                  <a:pt x="35" y="26"/>
                </a:moveTo>
                <a:cubicBezTo>
                  <a:pt x="47" y="14"/>
                  <a:pt x="47" y="14"/>
                  <a:pt x="47" y="14"/>
                </a:cubicBezTo>
                <a:cubicBezTo>
                  <a:pt x="50" y="17"/>
                  <a:pt x="51" y="21"/>
                  <a:pt x="52" y="26"/>
                </a:cubicBezTo>
                <a:lnTo>
                  <a:pt x="35" y="26"/>
                </a:lnTo>
                <a:close/>
                <a:moveTo>
                  <a:pt x="88" y="50"/>
                </a:moveTo>
                <a:cubicBezTo>
                  <a:pt x="88" y="51"/>
                  <a:pt x="87" y="52"/>
                  <a:pt x="86" y="52"/>
                </a:cubicBezTo>
                <a:cubicBezTo>
                  <a:pt x="62" y="52"/>
                  <a:pt x="62" y="52"/>
                  <a:pt x="62" y="52"/>
                </a:cubicBezTo>
                <a:cubicBezTo>
                  <a:pt x="61" y="52"/>
                  <a:pt x="60" y="51"/>
                  <a:pt x="60" y="50"/>
                </a:cubicBezTo>
                <a:cubicBezTo>
                  <a:pt x="60" y="34"/>
                  <a:pt x="60" y="34"/>
                  <a:pt x="60" y="34"/>
                </a:cubicBezTo>
                <a:cubicBezTo>
                  <a:pt x="60" y="33"/>
                  <a:pt x="61" y="32"/>
                  <a:pt x="62" y="32"/>
                </a:cubicBezTo>
                <a:cubicBezTo>
                  <a:pt x="86" y="32"/>
                  <a:pt x="86" y="32"/>
                  <a:pt x="86" y="32"/>
                </a:cubicBezTo>
                <a:cubicBezTo>
                  <a:pt x="87" y="32"/>
                  <a:pt x="88" y="33"/>
                  <a:pt x="88" y="34"/>
                </a:cubicBezTo>
                <a:lnTo>
                  <a:pt x="88" y="50"/>
                </a:lnTo>
                <a:close/>
                <a:moveTo>
                  <a:pt x="88" y="22"/>
                </a:moveTo>
                <a:cubicBezTo>
                  <a:pt x="88" y="23"/>
                  <a:pt x="87" y="24"/>
                  <a:pt x="86" y="24"/>
                </a:cubicBezTo>
                <a:cubicBezTo>
                  <a:pt x="62" y="24"/>
                  <a:pt x="62" y="24"/>
                  <a:pt x="62" y="24"/>
                </a:cubicBezTo>
                <a:cubicBezTo>
                  <a:pt x="61" y="24"/>
                  <a:pt x="60" y="23"/>
                  <a:pt x="60" y="22"/>
                </a:cubicBezTo>
                <a:cubicBezTo>
                  <a:pt x="60" y="6"/>
                  <a:pt x="60" y="6"/>
                  <a:pt x="60" y="6"/>
                </a:cubicBezTo>
                <a:cubicBezTo>
                  <a:pt x="60" y="5"/>
                  <a:pt x="61" y="4"/>
                  <a:pt x="62" y="4"/>
                </a:cubicBezTo>
                <a:cubicBezTo>
                  <a:pt x="86" y="4"/>
                  <a:pt x="86" y="4"/>
                  <a:pt x="86" y="4"/>
                </a:cubicBezTo>
                <a:cubicBezTo>
                  <a:pt x="87" y="4"/>
                  <a:pt x="88" y="5"/>
                  <a:pt x="88" y="6"/>
                </a:cubicBezTo>
                <a:lnTo>
                  <a:pt x="88" y="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118">
            <a:extLst>
              <a:ext uri="{FF2B5EF4-FFF2-40B4-BE49-F238E27FC236}">
                <a16:creationId xmlns:a16="http://schemas.microsoft.com/office/drawing/2014/main" id="{6CFBF9A3-8127-DA49-8816-57F188D53093}"/>
              </a:ext>
            </a:extLst>
          </p:cNvPr>
          <p:cNvSpPr>
            <a:spLocks noEditPoints="1"/>
          </p:cNvSpPr>
          <p:nvPr/>
        </p:nvSpPr>
        <p:spPr bwMode="auto">
          <a:xfrm>
            <a:off x="4141562" y="3331402"/>
            <a:ext cx="297941" cy="297941"/>
          </a:xfrm>
          <a:custGeom>
            <a:avLst/>
            <a:gdLst>
              <a:gd name="T0" fmla="*/ 96 w 96"/>
              <a:gd name="T1" fmla="*/ 46 h 96"/>
              <a:gd name="T2" fmla="*/ 80 w 96"/>
              <a:gd name="T3" fmla="*/ 44 h 96"/>
              <a:gd name="T4" fmla="*/ 94 w 96"/>
              <a:gd name="T5" fmla="*/ 32 h 96"/>
              <a:gd name="T6" fmla="*/ 94 w 96"/>
              <a:gd name="T7" fmla="*/ 28 h 96"/>
              <a:gd name="T8" fmla="*/ 80 w 96"/>
              <a:gd name="T9" fmla="*/ 22 h 96"/>
              <a:gd name="T10" fmla="*/ 68 w 96"/>
              <a:gd name="T11" fmla="*/ 16 h 96"/>
              <a:gd name="T12" fmla="*/ 66 w 96"/>
              <a:gd name="T13" fmla="*/ 0 h 96"/>
              <a:gd name="T14" fmla="*/ 64 w 96"/>
              <a:gd name="T15" fmla="*/ 16 h 96"/>
              <a:gd name="T16" fmla="*/ 48 w 96"/>
              <a:gd name="T17" fmla="*/ 2 h 96"/>
              <a:gd name="T18" fmla="*/ 44 w 96"/>
              <a:gd name="T19" fmla="*/ 2 h 96"/>
              <a:gd name="T20" fmla="*/ 32 w 96"/>
              <a:gd name="T21" fmla="*/ 16 h 96"/>
              <a:gd name="T22" fmla="*/ 30 w 96"/>
              <a:gd name="T23" fmla="*/ 0 h 96"/>
              <a:gd name="T24" fmla="*/ 28 w 96"/>
              <a:gd name="T25" fmla="*/ 16 h 96"/>
              <a:gd name="T26" fmla="*/ 16 w 96"/>
              <a:gd name="T27" fmla="*/ 22 h 96"/>
              <a:gd name="T28" fmla="*/ 2 w 96"/>
              <a:gd name="T29" fmla="*/ 28 h 96"/>
              <a:gd name="T30" fmla="*/ 2 w 96"/>
              <a:gd name="T31" fmla="*/ 32 h 96"/>
              <a:gd name="T32" fmla="*/ 16 w 96"/>
              <a:gd name="T33" fmla="*/ 48 h 96"/>
              <a:gd name="T34" fmla="*/ 0 w 96"/>
              <a:gd name="T35" fmla="*/ 50 h 96"/>
              <a:gd name="T36" fmla="*/ 16 w 96"/>
              <a:gd name="T37" fmla="*/ 52 h 96"/>
              <a:gd name="T38" fmla="*/ 2 w 96"/>
              <a:gd name="T39" fmla="*/ 64 h 96"/>
              <a:gd name="T40" fmla="*/ 2 w 96"/>
              <a:gd name="T41" fmla="*/ 68 h 96"/>
              <a:gd name="T42" fmla="*/ 16 w 96"/>
              <a:gd name="T43" fmla="*/ 74 h 96"/>
              <a:gd name="T44" fmla="*/ 28 w 96"/>
              <a:gd name="T45" fmla="*/ 80 h 96"/>
              <a:gd name="T46" fmla="*/ 30 w 96"/>
              <a:gd name="T47" fmla="*/ 96 h 96"/>
              <a:gd name="T48" fmla="*/ 32 w 96"/>
              <a:gd name="T49" fmla="*/ 80 h 96"/>
              <a:gd name="T50" fmla="*/ 48 w 96"/>
              <a:gd name="T51" fmla="*/ 94 h 96"/>
              <a:gd name="T52" fmla="*/ 52 w 96"/>
              <a:gd name="T53" fmla="*/ 94 h 96"/>
              <a:gd name="T54" fmla="*/ 64 w 96"/>
              <a:gd name="T55" fmla="*/ 80 h 96"/>
              <a:gd name="T56" fmla="*/ 66 w 96"/>
              <a:gd name="T57" fmla="*/ 96 h 96"/>
              <a:gd name="T58" fmla="*/ 68 w 96"/>
              <a:gd name="T59" fmla="*/ 80 h 96"/>
              <a:gd name="T60" fmla="*/ 80 w 96"/>
              <a:gd name="T61" fmla="*/ 74 h 96"/>
              <a:gd name="T62" fmla="*/ 94 w 96"/>
              <a:gd name="T63" fmla="*/ 68 h 96"/>
              <a:gd name="T64" fmla="*/ 94 w 96"/>
              <a:gd name="T65" fmla="*/ 64 h 96"/>
              <a:gd name="T66" fmla="*/ 80 w 96"/>
              <a:gd name="T67" fmla="*/ 48 h 96"/>
              <a:gd name="T68" fmla="*/ 72 w 96"/>
              <a:gd name="T69" fmla="*/ 62 h 96"/>
              <a:gd name="T70" fmla="*/ 34 w 96"/>
              <a:gd name="T71" fmla="*/ 72 h 96"/>
              <a:gd name="T72" fmla="*/ 24 w 96"/>
              <a:gd name="T73" fmla="*/ 34 h 96"/>
              <a:gd name="T74" fmla="*/ 62 w 96"/>
              <a:gd name="T75" fmla="*/ 24 h 96"/>
              <a:gd name="T76" fmla="*/ 72 w 96"/>
              <a:gd name="T77"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96">
                <a:moveTo>
                  <a:pt x="94" y="48"/>
                </a:moveTo>
                <a:cubicBezTo>
                  <a:pt x="95" y="48"/>
                  <a:pt x="96" y="47"/>
                  <a:pt x="96" y="46"/>
                </a:cubicBezTo>
                <a:cubicBezTo>
                  <a:pt x="96" y="45"/>
                  <a:pt x="95" y="44"/>
                  <a:pt x="94" y="44"/>
                </a:cubicBezTo>
                <a:cubicBezTo>
                  <a:pt x="80" y="44"/>
                  <a:pt x="80" y="44"/>
                  <a:pt x="80" y="44"/>
                </a:cubicBezTo>
                <a:cubicBezTo>
                  <a:pt x="80" y="32"/>
                  <a:pt x="80" y="32"/>
                  <a:pt x="80" y="32"/>
                </a:cubicBezTo>
                <a:cubicBezTo>
                  <a:pt x="94" y="32"/>
                  <a:pt x="94" y="32"/>
                  <a:pt x="94" y="32"/>
                </a:cubicBezTo>
                <a:cubicBezTo>
                  <a:pt x="95" y="32"/>
                  <a:pt x="96" y="31"/>
                  <a:pt x="96" y="30"/>
                </a:cubicBezTo>
                <a:cubicBezTo>
                  <a:pt x="96" y="29"/>
                  <a:pt x="95" y="28"/>
                  <a:pt x="94" y="28"/>
                </a:cubicBezTo>
                <a:cubicBezTo>
                  <a:pt x="80" y="28"/>
                  <a:pt x="80" y="28"/>
                  <a:pt x="80" y="28"/>
                </a:cubicBezTo>
                <a:cubicBezTo>
                  <a:pt x="80" y="22"/>
                  <a:pt x="80" y="22"/>
                  <a:pt x="80" y="22"/>
                </a:cubicBezTo>
                <a:cubicBezTo>
                  <a:pt x="80" y="19"/>
                  <a:pt x="77" y="16"/>
                  <a:pt x="74" y="16"/>
                </a:cubicBezTo>
                <a:cubicBezTo>
                  <a:pt x="68" y="16"/>
                  <a:pt x="68" y="16"/>
                  <a:pt x="68" y="16"/>
                </a:cubicBezTo>
                <a:cubicBezTo>
                  <a:pt x="68" y="2"/>
                  <a:pt x="68" y="2"/>
                  <a:pt x="68" y="2"/>
                </a:cubicBezTo>
                <a:cubicBezTo>
                  <a:pt x="68" y="1"/>
                  <a:pt x="67" y="0"/>
                  <a:pt x="66" y="0"/>
                </a:cubicBezTo>
                <a:cubicBezTo>
                  <a:pt x="65" y="0"/>
                  <a:pt x="64" y="1"/>
                  <a:pt x="64" y="2"/>
                </a:cubicBezTo>
                <a:cubicBezTo>
                  <a:pt x="64" y="16"/>
                  <a:pt x="64" y="16"/>
                  <a:pt x="64" y="16"/>
                </a:cubicBezTo>
                <a:cubicBezTo>
                  <a:pt x="48" y="16"/>
                  <a:pt x="48" y="16"/>
                  <a:pt x="48" y="16"/>
                </a:cubicBezTo>
                <a:cubicBezTo>
                  <a:pt x="48" y="2"/>
                  <a:pt x="48" y="2"/>
                  <a:pt x="48" y="2"/>
                </a:cubicBezTo>
                <a:cubicBezTo>
                  <a:pt x="48" y="1"/>
                  <a:pt x="47" y="0"/>
                  <a:pt x="46" y="0"/>
                </a:cubicBezTo>
                <a:cubicBezTo>
                  <a:pt x="45" y="0"/>
                  <a:pt x="44" y="1"/>
                  <a:pt x="44" y="2"/>
                </a:cubicBezTo>
                <a:cubicBezTo>
                  <a:pt x="44" y="16"/>
                  <a:pt x="44" y="16"/>
                  <a:pt x="44" y="16"/>
                </a:cubicBezTo>
                <a:cubicBezTo>
                  <a:pt x="32" y="16"/>
                  <a:pt x="32" y="16"/>
                  <a:pt x="32" y="16"/>
                </a:cubicBezTo>
                <a:cubicBezTo>
                  <a:pt x="32" y="2"/>
                  <a:pt x="32" y="2"/>
                  <a:pt x="32" y="2"/>
                </a:cubicBezTo>
                <a:cubicBezTo>
                  <a:pt x="32" y="1"/>
                  <a:pt x="31" y="0"/>
                  <a:pt x="30" y="0"/>
                </a:cubicBezTo>
                <a:cubicBezTo>
                  <a:pt x="29" y="0"/>
                  <a:pt x="28" y="1"/>
                  <a:pt x="28" y="2"/>
                </a:cubicBezTo>
                <a:cubicBezTo>
                  <a:pt x="28" y="16"/>
                  <a:pt x="28" y="16"/>
                  <a:pt x="28" y="16"/>
                </a:cubicBezTo>
                <a:cubicBezTo>
                  <a:pt x="22" y="16"/>
                  <a:pt x="22" y="16"/>
                  <a:pt x="22" y="16"/>
                </a:cubicBezTo>
                <a:cubicBezTo>
                  <a:pt x="19" y="16"/>
                  <a:pt x="16" y="19"/>
                  <a:pt x="16" y="22"/>
                </a:cubicBezTo>
                <a:cubicBezTo>
                  <a:pt x="16" y="28"/>
                  <a:pt x="16" y="28"/>
                  <a:pt x="16" y="28"/>
                </a:cubicBezTo>
                <a:cubicBezTo>
                  <a:pt x="2" y="28"/>
                  <a:pt x="2" y="28"/>
                  <a:pt x="2" y="28"/>
                </a:cubicBezTo>
                <a:cubicBezTo>
                  <a:pt x="1" y="28"/>
                  <a:pt x="0" y="29"/>
                  <a:pt x="0" y="30"/>
                </a:cubicBezTo>
                <a:cubicBezTo>
                  <a:pt x="0" y="31"/>
                  <a:pt x="1" y="32"/>
                  <a:pt x="2" y="32"/>
                </a:cubicBezTo>
                <a:cubicBezTo>
                  <a:pt x="16" y="32"/>
                  <a:pt x="16" y="32"/>
                  <a:pt x="16" y="32"/>
                </a:cubicBezTo>
                <a:cubicBezTo>
                  <a:pt x="16" y="48"/>
                  <a:pt x="16" y="48"/>
                  <a:pt x="16" y="48"/>
                </a:cubicBezTo>
                <a:cubicBezTo>
                  <a:pt x="2" y="48"/>
                  <a:pt x="2" y="48"/>
                  <a:pt x="2" y="48"/>
                </a:cubicBezTo>
                <a:cubicBezTo>
                  <a:pt x="1" y="48"/>
                  <a:pt x="0" y="49"/>
                  <a:pt x="0" y="50"/>
                </a:cubicBezTo>
                <a:cubicBezTo>
                  <a:pt x="0" y="51"/>
                  <a:pt x="1" y="52"/>
                  <a:pt x="2" y="52"/>
                </a:cubicBezTo>
                <a:cubicBezTo>
                  <a:pt x="16" y="52"/>
                  <a:pt x="16" y="52"/>
                  <a:pt x="16" y="52"/>
                </a:cubicBezTo>
                <a:cubicBezTo>
                  <a:pt x="16" y="64"/>
                  <a:pt x="16" y="64"/>
                  <a:pt x="16" y="64"/>
                </a:cubicBezTo>
                <a:cubicBezTo>
                  <a:pt x="2" y="64"/>
                  <a:pt x="2" y="64"/>
                  <a:pt x="2" y="64"/>
                </a:cubicBezTo>
                <a:cubicBezTo>
                  <a:pt x="1" y="64"/>
                  <a:pt x="0" y="65"/>
                  <a:pt x="0" y="66"/>
                </a:cubicBezTo>
                <a:cubicBezTo>
                  <a:pt x="0" y="67"/>
                  <a:pt x="1" y="68"/>
                  <a:pt x="2" y="68"/>
                </a:cubicBezTo>
                <a:cubicBezTo>
                  <a:pt x="16" y="68"/>
                  <a:pt x="16" y="68"/>
                  <a:pt x="16" y="68"/>
                </a:cubicBezTo>
                <a:cubicBezTo>
                  <a:pt x="16" y="74"/>
                  <a:pt x="16" y="74"/>
                  <a:pt x="16" y="74"/>
                </a:cubicBezTo>
                <a:cubicBezTo>
                  <a:pt x="16" y="77"/>
                  <a:pt x="19" y="80"/>
                  <a:pt x="22" y="80"/>
                </a:cubicBezTo>
                <a:cubicBezTo>
                  <a:pt x="28" y="80"/>
                  <a:pt x="28" y="80"/>
                  <a:pt x="28" y="80"/>
                </a:cubicBezTo>
                <a:cubicBezTo>
                  <a:pt x="28" y="94"/>
                  <a:pt x="28" y="94"/>
                  <a:pt x="28" y="94"/>
                </a:cubicBezTo>
                <a:cubicBezTo>
                  <a:pt x="28" y="95"/>
                  <a:pt x="29" y="96"/>
                  <a:pt x="30" y="96"/>
                </a:cubicBezTo>
                <a:cubicBezTo>
                  <a:pt x="31" y="96"/>
                  <a:pt x="32" y="95"/>
                  <a:pt x="32" y="94"/>
                </a:cubicBezTo>
                <a:cubicBezTo>
                  <a:pt x="32" y="80"/>
                  <a:pt x="32" y="80"/>
                  <a:pt x="32" y="80"/>
                </a:cubicBezTo>
                <a:cubicBezTo>
                  <a:pt x="48" y="80"/>
                  <a:pt x="48" y="80"/>
                  <a:pt x="48" y="80"/>
                </a:cubicBezTo>
                <a:cubicBezTo>
                  <a:pt x="48" y="94"/>
                  <a:pt x="48" y="94"/>
                  <a:pt x="48" y="94"/>
                </a:cubicBezTo>
                <a:cubicBezTo>
                  <a:pt x="48" y="95"/>
                  <a:pt x="49" y="96"/>
                  <a:pt x="50" y="96"/>
                </a:cubicBezTo>
                <a:cubicBezTo>
                  <a:pt x="51" y="96"/>
                  <a:pt x="52" y="95"/>
                  <a:pt x="52" y="94"/>
                </a:cubicBezTo>
                <a:cubicBezTo>
                  <a:pt x="52" y="80"/>
                  <a:pt x="52" y="80"/>
                  <a:pt x="52" y="80"/>
                </a:cubicBezTo>
                <a:cubicBezTo>
                  <a:pt x="64" y="80"/>
                  <a:pt x="64" y="80"/>
                  <a:pt x="64" y="80"/>
                </a:cubicBezTo>
                <a:cubicBezTo>
                  <a:pt x="64" y="94"/>
                  <a:pt x="64" y="94"/>
                  <a:pt x="64" y="94"/>
                </a:cubicBezTo>
                <a:cubicBezTo>
                  <a:pt x="64" y="95"/>
                  <a:pt x="65" y="96"/>
                  <a:pt x="66" y="96"/>
                </a:cubicBezTo>
                <a:cubicBezTo>
                  <a:pt x="67" y="96"/>
                  <a:pt x="68" y="95"/>
                  <a:pt x="68" y="94"/>
                </a:cubicBezTo>
                <a:cubicBezTo>
                  <a:pt x="68" y="80"/>
                  <a:pt x="68" y="80"/>
                  <a:pt x="68" y="80"/>
                </a:cubicBezTo>
                <a:cubicBezTo>
                  <a:pt x="74" y="80"/>
                  <a:pt x="74" y="80"/>
                  <a:pt x="74" y="80"/>
                </a:cubicBezTo>
                <a:cubicBezTo>
                  <a:pt x="77" y="80"/>
                  <a:pt x="80" y="77"/>
                  <a:pt x="80" y="74"/>
                </a:cubicBezTo>
                <a:cubicBezTo>
                  <a:pt x="80" y="68"/>
                  <a:pt x="80" y="68"/>
                  <a:pt x="80" y="68"/>
                </a:cubicBezTo>
                <a:cubicBezTo>
                  <a:pt x="94" y="68"/>
                  <a:pt x="94" y="68"/>
                  <a:pt x="94" y="68"/>
                </a:cubicBezTo>
                <a:cubicBezTo>
                  <a:pt x="95" y="68"/>
                  <a:pt x="96" y="67"/>
                  <a:pt x="96" y="66"/>
                </a:cubicBezTo>
                <a:cubicBezTo>
                  <a:pt x="96" y="65"/>
                  <a:pt x="95" y="64"/>
                  <a:pt x="94" y="64"/>
                </a:cubicBezTo>
                <a:cubicBezTo>
                  <a:pt x="80" y="64"/>
                  <a:pt x="80" y="64"/>
                  <a:pt x="80" y="64"/>
                </a:cubicBezTo>
                <a:cubicBezTo>
                  <a:pt x="80" y="48"/>
                  <a:pt x="80" y="48"/>
                  <a:pt x="80" y="48"/>
                </a:cubicBezTo>
                <a:lnTo>
                  <a:pt x="94" y="48"/>
                </a:lnTo>
                <a:close/>
                <a:moveTo>
                  <a:pt x="72" y="62"/>
                </a:moveTo>
                <a:cubicBezTo>
                  <a:pt x="72" y="68"/>
                  <a:pt x="68" y="72"/>
                  <a:pt x="62" y="72"/>
                </a:cubicBezTo>
                <a:cubicBezTo>
                  <a:pt x="34" y="72"/>
                  <a:pt x="34" y="72"/>
                  <a:pt x="34" y="72"/>
                </a:cubicBezTo>
                <a:cubicBezTo>
                  <a:pt x="28" y="72"/>
                  <a:pt x="24" y="68"/>
                  <a:pt x="24" y="62"/>
                </a:cubicBezTo>
                <a:cubicBezTo>
                  <a:pt x="24" y="34"/>
                  <a:pt x="24" y="34"/>
                  <a:pt x="24" y="34"/>
                </a:cubicBezTo>
                <a:cubicBezTo>
                  <a:pt x="24" y="28"/>
                  <a:pt x="28" y="24"/>
                  <a:pt x="34" y="24"/>
                </a:cubicBezTo>
                <a:cubicBezTo>
                  <a:pt x="62" y="24"/>
                  <a:pt x="62" y="24"/>
                  <a:pt x="62" y="24"/>
                </a:cubicBezTo>
                <a:cubicBezTo>
                  <a:pt x="68" y="24"/>
                  <a:pt x="72" y="28"/>
                  <a:pt x="72" y="34"/>
                </a:cubicBezTo>
                <a:lnTo>
                  <a:pt x="72" y="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119">
            <a:extLst>
              <a:ext uri="{FF2B5EF4-FFF2-40B4-BE49-F238E27FC236}">
                <a16:creationId xmlns:a16="http://schemas.microsoft.com/office/drawing/2014/main" id="{8475CC1B-E87C-FB4A-A060-13BAC10A207F}"/>
              </a:ext>
            </a:extLst>
          </p:cNvPr>
          <p:cNvSpPr>
            <a:spLocks noEditPoints="1"/>
          </p:cNvSpPr>
          <p:nvPr/>
        </p:nvSpPr>
        <p:spPr bwMode="auto">
          <a:xfrm>
            <a:off x="4253126" y="3449529"/>
            <a:ext cx="36751" cy="61689"/>
          </a:xfrm>
          <a:custGeom>
            <a:avLst/>
            <a:gdLst>
              <a:gd name="T0" fmla="*/ 6 w 12"/>
              <a:gd name="T1" fmla="*/ 7 h 20"/>
              <a:gd name="T2" fmla="*/ 4 w 12"/>
              <a:gd name="T3" fmla="*/ 7 h 20"/>
              <a:gd name="T4" fmla="*/ 8 w 12"/>
              <a:gd name="T5" fmla="*/ 4 h 20"/>
              <a:gd name="T6" fmla="*/ 10 w 12"/>
              <a:gd name="T7" fmla="*/ 2 h 20"/>
              <a:gd name="T8" fmla="*/ 8 w 12"/>
              <a:gd name="T9" fmla="*/ 0 h 20"/>
              <a:gd name="T10" fmla="*/ 0 w 12"/>
              <a:gd name="T11" fmla="*/ 9 h 20"/>
              <a:gd name="T12" fmla="*/ 0 w 12"/>
              <a:gd name="T13" fmla="*/ 13 h 20"/>
              <a:gd name="T14" fmla="*/ 6 w 12"/>
              <a:gd name="T15" fmla="*/ 20 h 20"/>
              <a:gd name="T16" fmla="*/ 12 w 12"/>
              <a:gd name="T17" fmla="*/ 13 h 20"/>
              <a:gd name="T18" fmla="*/ 6 w 12"/>
              <a:gd name="T19" fmla="*/ 7 h 20"/>
              <a:gd name="T20" fmla="*/ 6 w 12"/>
              <a:gd name="T21" fmla="*/ 16 h 20"/>
              <a:gd name="T22" fmla="*/ 4 w 12"/>
              <a:gd name="T23" fmla="*/ 13 h 20"/>
              <a:gd name="T24" fmla="*/ 6 w 12"/>
              <a:gd name="T25" fmla="*/ 11 h 20"/>
              <a:gd name="T26" fmla="*/ 8 w 12"/>
              <a:gd name="T27" fmla="*/ 13 h 20"/>
              <a:gd name="T28" fmla="*/ 6 w 12"/>
              <a:gd name="T2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20">
                <a:moveTo>
                  <a:pt x="6" y="7"/>
                </a:moveTo>
                <a:cubicBezTo>
                  <a:pt x="5" y="7"/>
                  <a:pt x="5" y="7"/>
                  <a:pt x="4" y="7"/>
                </a:cubicBezTo>
                <a:cubicBezTo>
                  <a:pt x="5" y="5"/>
                  <a:pt x="6" y="4"/>
                  <a:pt x="8" y="4"/>
                </a:cubicBezTo>
                <a:cubicBezTo>
                  <a:pt x="9" y="4"/>
                  <a:pt x="10" y="3"/>
                  <a:pt x="10" y="2"/>
                </a:cubicBezTo>
                <a:cubicBezTo>
                  <a:pt x="10" y="1"/>
                  <a:pt x="9" y="0"/>
                  <a:pt x="8" y="0"/>
                </a:cubicBezTo>
                <a:cubicBezTo>
                  <a:pt x="2" y="0"/>
                  <a:pt x="0" y="5"/>
                  <a:pt x="0" y="9"/>
                </a:cubicBezTo>
                <a:cubicBezTo>
                  <a:pt x="0" y="13"/>
                  <a:pt x="0" y="13"/>
                  <a:pt x="0" y="13"/>
                </a:cubicBezTo>
                <a:cubicBezTo>
                  <a:pt x="0" y="17"/>
                  <a:pt x="2" y="20"/>
                  <a:pt x="6" y="20"/>
                </a:cubicBezTo>
                <a:cubicBezTo>
                  <a:pt x="10" y="20"/>
                  <a:pt x="12" y="17"/>
                  <a:pt x="12" y="13"/>
                </a:cubicBezTo>
                <a:cubicBezTo>
                  <a:pt x="12" y="9"/>
                  <a:pt x="10" y="7"/>
                  <a:pt x="6" y="7"/>
                </a:cubicBezTo>
                <a:close/>
                <a:moveTo>
                  <a:pt x="6" y="16"/>
                </a:moveTo>
                <a:cubicBezTo>
                  <a:pt x="5" y="16"/>
                  <a:pt x="4" y="16"/>
                  <a:pt x="4" y="13"/>
                </a:cubicBezTo>
                <a:cubicBezTo>
                  <a:pt x="4" y="11"/>
                  <a:pt x="5" y="11"/>
                  <a:pt x="6" y="11"/>
                </a:cubicBezTo>
                <a:cubicBezTo>
                  <a:pt x="7" y="11"/>
                  <a:pt x="8" y="11"/>
                  <a:pt x="8" y="13"/>
                </a:cubicBezTo>
                <a:cubicBezTo>
                  <a:pt x="8" y="16"/>
                  <a:pt x="7" y="16"/>
                  <a:pt x="6"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120">
            <a:extLst>
              <a:ext uri="{FF2B5EF4-FFF2-40B4-BE49-F238E27FC236}">
                <a16:creationId xmlns:a16="http://schemas.microsoft.com/office/drawing/2014/main" id="{7F511494-0AB7-874C-AD10-6BAB74FB13EE}"/>
              </a:ext>
            </a:extLst>
          </p:cNvPr>
          <p:cNvSpPr>
            <a:spLocks noEditPoints="1"/>
          </p:cNvSpPr>
          <p:nvPr/>
        </p:nvSpPr>
        <p:spPr bwMode="auto">
          <a:xfrm>
            <a:off x="4296438" y="3449529"/>
            <a:ext cx="36751" cy="61689"/>
          </a:xfrm>
          <a:custGeom>
            <a:avLst/>
            <a:gdLst>
              <a:gd name="T0" fmla="*/ 11 w 12"/>
              <a:gd name="T1" fmla="*/ 10 h 20"/>
              <a:gd name="T2" fmla="*/ 11 w 12"/>
              <a:gd name="T3" fmla="*/ 2 h 20"/>
              <a:gd name="T4" fmla="*/ 9 w 12"/>
              <a:gd name="T5" fmla="*/ 0 h 20"/>
              <a:gd name="T6" fmla="*/ 7 w 12"/>
              <a:gd name="T7" fmla="*/ 1 h 20"/>
              <a:gd name="T8" fmla="*/ 0 w 12"/>
              <a:gd name="T9" fmla="*/ 11 h 20"/>
              <a:gd name="T10" fmla="*/ 0 w 12"/>
              <a:gd name="T11" fmla="*/ 13 h 20"/>
              <a:gd name="T12" fmla="*/ 2 w 12"/>
              <a:gd name="T13" fmla="*/ 14 h 20"/>
              <a:gd name="T14" fmla="*/ 7 w 12"/>
              <a:gd name="T15" fmla="*/ 14 h 20"/>
              <a:gd name="T16" fmla="*/ 7 w 12"/>
              <a:gd name="T17" fmla="*/ 18 h 20"/>
              <a:gd name="T18" fmla="*/ 9 w 12"/>
              <a:gd name="T19" fmla="*/ 20 h 20"/>
              <a:gd name="T20" fmla="*/ 11 w 12"/>
              <a:gd name="T21" fmla="*/ 18 h 20"/>
              <a:gd name="T22" fmla="*/ 11 w 12"/>
              <a:gd name="T23" fmla="*/ 14 h 20"/>
              <a:gd name="T24" fmla="*/ 12 w 12"/>
              <a:gd name="T25" fmla="*/ 12 h 20"/>
              <a:gd name="T26" fmla="*/ 11 w 12"/>
              <a:gd name="T27" fmla="*/ 10 h 20"/>
              <a:gd name="T28" fmla="*/ 7 w 12"/>
              <a:gd name="T29" fmla="*/ 10 h 20"/>
              <a:gd name="T30" fmla="*/ 4 w 12"/>
              <a:gd name="T31" fmla="*/ 10 h 20"/>
              <a:gd name="T32" fmla="*/ 7 w 12"/>
              <a:gd name="T33" fmla="*/ 6 h 20"/>
              <a:gd name="T34" fmla="*/ 7 w 12"/>
              <a:gd name="T35"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20">
                <a:moveTo>
                  <a:pt x="11" y="10"/>
                </a:moveTo>
                <a:cubicBezTo>
                  <a:pt x="11" y="2"/>
                  <a:pt x="11" y="2"/>
                  <a:pt x="11" y="2"/>
                </a:cubicBezTo>
                <a:cubicBezTo>
                  <a:pt x="11" y="1"/>
                  <a:pt x="10" y="1"/>
                  <a:pt x="9" y="0"/>
                </a:cubicBezTo>
                <a:cubicBezTo>
                  <a:pt x="9" y="0"/>
                  <a:pt x="8" y="0"/>
                  <a:pt x="7" y="1"/>
                </a:cubicBezTo>
                <a:cubicBezTo>
                  <a:pt x="0" y="11"/>
                  <a:pt x="0" y="11"/>
                  <a:pt x="0" y="11"/>
                </a:cubicBezTo>
                <a:cubicBezTo>
                  <a:pt x="0" y="12"/>
                  <a:pt x="0" y="13"/>
                  <a:pt x="0" y="13"/>
                </a:cubicBezTo>
                <a:cubicBezTo>
                  <a:pt x="0" y="14"/>
                  <a:pt x="1" y="14"/>
                  <a:pt x="2" y="14"/>
                </a:cubicBezTo>
                <a:cubicBezTo>
                  <a:pt x="7" y="14"/>
                  <a:pt x="7" y="14"/>
                  <a:pt x="7" y="14"/>
                </a:cubicBezTo>
                <a:cubicBezTo>
                  <a:pt x="7" y="18"/>
                  <a:pt x="7" y="18"/>
                  <a:pt x="7" y="18"/>
                </a:cubicBezTo>
                <a:cubicBezTo>
                  <a:pt x="7" y="19"/>
                  <a:pt x="8" y="20"/>
                  <a:pt x="9" y="20"/>
                </a:cubicBezTo>
                <a:cubicBezTo>
                  <a:pt x="10" y="20"/>
                  <a:pt x="11" y="19"/>
                  <a:pt x="11" y="18"/>
                </a:cubicBezTo>
                <a:cubicBezTo>
                  <a:pt x="11" y="14"/>
                  <a:pt x="11" y="14"/>
                  <a:pt x="11" y="14"/>
                </a:cubicBezTo>
                <a:cubicBezTo>
                  <a:pt x="11" y="14"/>
                  <a:pt x="12" y="13"/>
                  <a:pt x="12" y="12"/>
                </a:cubicBezTo>
                <a:cubicBezTo>
                  <a:pt x="12" y="11"/>
                  <a:pt x="11" y="11"/>
                  <a:pt x="11" y="10"/>
                </a:cubicBezTo>
                <a:close/>
                <a:moveTo>
                  <a:pt x="7" y="10"/>
                </a:moveTo>
                <a:cubicBezTo>
                  <a:pt x="4" y="10"/>
                  <a:pt x="4" y="10"/>
                  <a:pt x="4" y="10"/>
                </a:cubicBezTo>
                <a:cubicBezTo>
                  <a:pt x="7" y="6"/>
                  <a:pt x="7" y="6"/>
                  <a:pt x="7" y="6"/>
                </a:cubicBezTo>
                <a:lnTo>
                  <a:pt x="7" y="10"/>
                </a:lnTo>
                <a:close/>
              </a:path>
            </a:pathLst>
          </a:custGeom>
          <a:solidFill>
            <a:schemeClr val="bg1"/>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73" name="Rounded Rectangle 72">
            <a:extLst>
              <a:ext uri="{FF2B5EF4-FFF2-40B4-BE49-F238E27FC236}">
                <a16:creationId xmlns:a16="http://schemas.microsoft.com/office/drawing/2014/main" id="{BE74464D-36DE-014E-8F2A-0FE4EAE1F129}"/>
              </a:ext>
            </a:extLst>
          </p:cNvPr>
          <p:cNvSpPr/>
          <p:nvPr/>
        </p:nvSpPr>
        <p:spPr>
          <a:xfrm>
            <a:off x="1" y="-3244"/>
            <a:ext cx="6580408" cy="4945276"/>
          </a:xfrm>
          <a:prstGeom prst="roundRect">
            <a:avLst>
              <a:gd name="adj" fmla="val 0"/>
            </a:avLst>
          </a:prstGeom>
          <a:solidFill>
            <a:schemeClr val="accent1">
              <a:lumMod val="20000"/>
              <a:lumOff val="8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ounded Rectangle 73">
            <a:extLst>
              <a:ext uri="{FF2B5EF4-FFF2-40B4-BE49-F238E27FC236}">
                <a16:creationId xmlns:a16="http://schemas.microsoft.com/office/drawing/2014/main" id="{AEA49958-152B-934A-8094-CAB2FD585C80}"/>
              </a:ext>
            </a:extLst>
          </p:cNvPr>
          <p:cNvSpPr/>
          <p:nvPr/>
        </p:nvSpPr>
        <p:spPr>
          <a:xfrm>
            <a:off x="6580408" y="2251838"/>
            <a:ext cx="5615990" cy="4602868"/>
          </a:xfrm>
          <a:prstGeom prst="roundRect">
            <a:avLst>
              <a:gd name="adj" fmla="val 0"/>
            </a:avLst>
          </a:prstGeom>
          <a:solidFill>
            <a:schemeClr val="accent1">
              <a:lumMod val="20000"/>
              <a:lumOff val="8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6586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25000">
              <a:schemeClr val="accent1">
                <a:lumMod val="5000"/>
                <a:lumOff val="95000"/>
              </a:schemeClr>
            </a:gs>
            <a:gs pos="74000">
              <a:schemeClr val="accent1">
                <a:lumMod val="45000"/>
                <a:lumOff val="55000"/>
              </a:schemeClr>
            </a:gs>
            <a:gs pos="77000">
              <a:schemeClr val="accent1">
                <a:lumMod val="45000"/>
                <a:lumOff val="55000"/>
              </a:schemeClr>
            </a:gs>
            <a:gs pos="87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pic>
        <p:nvPicPr>
          <p:cNvPr id="71" name="Graphic 70" descr="Handshake">
            <a:extLst>
              <a:ext uri="{FF2B5EF4-FFF2-40B4-BE49-F238E27FC236}">
                <a16:creationId xmlns:a16="http://schemas.microsoft.com/office/drawing/2014/main" id="{DD1F595C-03E3-4CFE-9CC7-35BECDB68F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3870" y="3073389"/>
            <a:ext cx="2375504" cy="2375504"/>
          </a:xfrm>
          <a:prstGeom prst="rect">
            <a:avLst/>
          </a:prstGeom>
        </p:spPr>
      </p:pic>
      <p:sp>
        <p:nvSpPr>
          <p:cNvPr id="5" name="Freeform: Shape 40">
            <a:extLst>
              <a:ext uri="{FF2B5EF4-FFF2-40B4-BE49-F238E27FC236}">
                <a16:creationId xmlns:a16="http://schemas.microsoft.com/office/drawing/2014/main" id="{DF0B193D-C347-4CFD-843E-86E04CA75A7B}"/>
              </a:ext>
            </a:extLst>
          </p:cNvPr>
          <p:cNvSpPr/>
          <p:nvPr/>
        </p:nvSpPr>
        <p:spPr>
          <a:xfrm rot="7200000">
            <a:off x="4250500" y="4086260"/>
            <a:ext cx="1721280" cy="2420595"/>
          </a:xfrm>
          <a:custGeom>
            <a:avLst/>
            <a:gdLst>
              <a:gd name="connsiteX0" fmla="*/ 0 w 1175657"/>
              <a:gd name="connsiteY0" fmla="*/ 1653299 h 1653299"/>
              <a:gd name="connsiteX1" fmla="*/ 23917 w 1175657"/>
              <a:gd name="connsiteY1" fmla="*/ 1626734 h 1653299"/>
              <a:gd name="connsiteX2" fmla="*/ 319050 w 1175657"/>
              <a:gd name="connsiteY2" fmla="*/ 1205503 h 1653299"/>
              <a:gd name="connsiteX3" fmla="*/ 674461 w 1175657"/>
              <a:gd name="connsiteY3" fmla="*/ 3886 h 1653299"/>
              <a:gd name="connsiteX4" fmla="*/ 674286 w 1175657"/>
              <a:gd name="connsiteY4" fmla="*/ 0 h 1653299"/>
              <a:gd name="connsiteX5" fmla="*/ 782211 w 1175657"/>
              <a:gd name="connsiteY5" fmla="*/ 68947 h 1653299"/>
              <a:gd name="connsiteX6" fmla="*/ 1175657 w 1175657"/>
              <a:gd name="connsiteY6" fmla="*/ 705299 h 1653299"/>
              <a:gd name="connsiteX7" fmla="*/ 123334 w 1175657"/>
              <a:gd name="connsiteY7" fmla="*/ 1627090 h 1653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5657" h="1653299">
                <a:moveTo>
                  <a:pt x="0" y="1653299"/>
                </a:moveTo>
                <a:lnTo>
                  <a:pt x="23917" y="1626734"/>
                </a:lnTo>
                <a:cubicBezTo>
                  <a:pt x="130159" y="1501178"/>
                  <a:pt x="229839" y="1360020"/>
                  <a:pt x="319050" y="1205503"/>
                </a:cubicBezTo>
                <a:cubicBezTo>
                  <a:pt x="556945" y="793457"/>
                  <a:pt x="675345" y="364432"/>
                  <a:pt x="674461" y="3886"/>
                </a:cubicBezTo>
                <a:lnTo>
                  <a:pt x="674286" y="0"/>
                </a:lnTo>
                <a:lnTo>
                  <a:pt x="782211" y="68947"/>
                </a:lnTo>
                <a:cubicBezTo>
                  <a:pt x="1028005" y="241876"/>
                  <a:pt x="1175657" y="463576"/>
                  <a:pt x="1175657" y="705299"/>
                </a:cubicBezTo>
                <a:cubicBezTo>
                  <a:pt x="1175657" y="1119681"/>
                  <a:pt x="741740" y="1475220"/>
                  <a:pt x="123334" y="1627090"/>
                </a:cubicBezTo>
                <a:close/>
              </a:path>
            </a:pathLst>
          </a:custGeom>
          <a:solidFill>
            <a:schemeClr val="accent3">
              <a:lumMod val="50000"/>
            </a:schemeClr>
          </a:solidFill>
          <a:ln w="38100">
            <a:solidFill>
              <a:schemeClr val="bg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Freeform: Shape 37">
            <a:extLst>
              <a:ext uri="{FF2B5EF4-FFF2-40B4-BE49-F238E27FC236}">
                <a16:creationId xmlns:a16="http://schemas.microsoft.com/office/drawing/2014/main" id="{C09BB4C1-1EDC-4394-8225-F8F67B464A77}"/>
              </a:ext>
            </a:extLst>
          </p:cNvPr>
          <p:cNvSpPr/>
          <p:nvPr/>
        </p:nvSpPr>
        <p:spPr>
          <a:xfrm rot="3600000">
            <a:off x="5912483" y="4263926"/>
            <a:ext cx="1721283" cy="2420598"/>
          </a:xfrm>
          <a:custGeom>
            <a:avLst/>
            <a:gdLst>
              <a:gd name="connsiteX0" fmla="*/ 674288 w 1175659"/>
              <a:gd name="connsiteY0" fmla="*/ 0 h 1653301"/>
              <a:gd name="connsiteX1" fmla="*/ 782212 w 1175659"/>
              <a:gd name="connsiteY1" fmla="*/ 68948 h 1653301"/>
              <a:gd name="connsiteX2" fmla="*/ 1175659 w 1175659"/>
              <a:gd name="connsiteY2" fmla="*/ 705300 h 1653301"/>
              <a:gd name="connsiteX3" fmla="*/ 123336 w 1175659"/>
              <a:gd name="connsiteY3" fmla="*/ 1627090 h 1653301"/>
              <a:gd name="connsiteX4" fmla="*/ 0 w 1175659"/>
              <a:gd name="connsiteY4" fmla="*/ 1653301 h 1653301"/>
              <a:gd name="connsiteX5" fmla="*/ 23919 w 1175659"/>
              <a:gd name="connsiteY5" fmla="*/ 1626734 h 1653301"/>
              <a:gd name="connsiteX6" fmla="*/ 319051 w 1175659"/>
              <a:gd name="connsiteY6" fmla="*/ 1205503 h 1653301"/>
              <a:gd name="connsiteX7" fmla="*/ 674463 w 1175659"/>
              <a:gd name="connsiteY7" fmla="*/ 3886 h 165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5659" h="1653301">
                <a:moveTo>
                  <a:pt x="674288" y="0"/>
                </a:moveTo>
                <a:lnTo>
                  <a:pt x="782212" y="68948"/>
                </a:lnTo>
                <a:cubicBezTo>
                  <a:pt x="1028007" y="241877"/>
                  <a:pt x="1175659" y="463577"/>
                  <a:pt x="1175659" y="705300"/>
                </a:cubicBezTo>
                <a:cubicBezTo>
                  <a:pt x="1175659" y="1119682"/>
                  <a:pt x="741742" y="1475221"/>
                  <a:pt x="123336" y="1627090"/>
                </a:cubicBezTo>
                <a:lnTo>
                  <a:pt x="0" y="1653301"/>
                </a:lnTo>
                <a:lnTo>
                  <a:pt x="23919" y="1626734"/>
                </a:lnTo>
                <a:cubicBezTo>
                  <a:pt x="130160" y="1501178"/>
                  <a:pt x="229840" y="1360020"/>
                  <a:pt x="319051" y="1205503"/>
                </a:cubicBezTo>
                <a:cubicBezTo>
                  <a:pt x="556946" y="793456"/>
                  <a:pt x="675346" y="364432"/>
                  <a:pt x="674463" y="3886"/>
                </a:cubicBezTo>
                <a:close/>
              </a:path>
            </a:pathLst>
          </a:custGeom>
          <a:solidFill>
            <a:schemeClr val="accent3"/>
          </a:solidFill>
          <a:ln w="38100">
            <a:solidFill>
              <a:schemeClr val="bg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Freeform: Shape 32">
            <a:extLst>
              <a:ext uri="{FF2B5EF4-FFF2-40B4-BE49-F238E27FC236}">
                <a16:creationId xmlns:a16="http://schemas.microsoft.com/office/drawing/2014/main" id="{B0775BB6-C0E4-4AC1-AB19-34066ABF454A}"/>
              </a:ext>
            </a:extLst>
          </p:cNvPr>
          <p:cNvSpPr/>
          <p:nvPr/>
        </p:nvSpPr>
        <p:spPr>
          <a:xfrm>
            <a:off x="3573374" y="2558104"/>
            <a:ext cx="1721281" cy="2420598"/>
          </a:xfrm>
          <a:custGeom>
            <a:avLst/>
            <a:gdLst>
              <a:gd name="connsiteX0" fmla="*/ 1175658 w 1175658"/>
              <a:gd name="connsiteY0" fmla="*/ 0 h 1653301"/>
              <a:gd name="connsiteX1" fmla="*/ 1151740 w 1175658"/>
              <a:gd name="connsiteY1" fmla="*/ 26566 h 1653301"/>
              <a:gd name="connsiteX2" fmla="*/ 856608 w 1175658"/>
              <a:gd name="connsiteY2" fmla="*/ 447798 h 1653301"/>
              <a:gd name="connsiteX3" fmla="*/ 501197 w 1175658"/>
              <a:gd name="connsiteY3" fmla="*/ 1649414 h 1653301"/>
              <a:gd name="connsiteX4" fmla="*/ 501371 w 1175658"/>
              <a:gd name="connsiteY4" fmla="*/ 1653301 h 1653301"/>
              <a:gd name="connsiteX5" fmla="*/ 393447 w 1175658"/>
              <a:gd name="connsiteY5" fmla="*/ 1584353 h 1653301"/>
              <a:gd name="connsiteX6" fmla="*/ 0 w 1175658"/>
              <a:gd name="connsiteY6" fmla="*/ 948001 h 1653301"/>
              <a:gd name="connsiteX7" fmla="*/ 1052323 w 1175658"/>
              <a:gd name="connsiteY7" fmla="*/ 26210 h 165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5658" h="1653301">
                <a:moveTo>
                  <a:pt x="1175658" y="0"/>
                </a:moveTo>
                <a:lnTo>
                  <a:pt x="1151740" y="26566"/>
                </a:lnTo>
                <a:cubicBezTo>
                  <a:pt x="1045499" y="152122"/>
                  <a:pt x="945819" y="293280"/>
                  <a:pt x="856608" y="447798"/>
                </a:cubicBezTo>
                <a:cubicBezTo>
                  <a:pt x="618713" y="859843"/>
                  <a:pt x="500313" y="1288868"/>
                  <a:pt x="501197" y="1649414"/>
                </a:cubicBezTo>
                <a:lnTo>
                  <a:pt x="501371" y="1653301"/>
                </a:lnTo>
                <a:lnTo>
                  <a:pt x="393447" y="1584353"/>
                </a:lnTo>
                <a:cubicBezTo>
                  <a:pt x="147653" y="1411424"/>
                  <a:pt x="0" y="1189724"/>
                  <a:pt x="0" y="948001"/>
                </a:cubicBezTo>
                <a:cubicBezTo>
                  <a:pt x="0" y="533619"/>
                  <a:pt x="433917" y="178080"/>
                  <a:pt x="1052323" y="26210"/>
                </a:cubicBezTo>
                <a:close/>
              </a:path>
            </a:pathLst>
          </a:custGeom>
          <a:solidFill>
            <a:schemeClr val="accent5"/>
          </a:solidFill>
          <a:ln w="38100">
            <a:solidFill>
              <a:schemeClr val="bg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reeform: Shape 30">
            <a:extLst>
              <a:ext uri="{FF2B5EF4-FFF2-40B4-BE49-F238E27FC236}">
                <a16:creationId xmlns:a16="http://schemas.microsoft.com/office/drawing/2014/main" id="{93382EC9-1646-49C4-9003-27806F48E606}"/>
              </a:ext>
            </a:extLst>
          </p:cNvPr>
          <p:cNvSpPr/>
          <p:nvPr/>
        </p:nvSpPr>
        <p:spPr>
          <a:xfrm>
            <a:off x="6897344" y="2913440"/>
            <a:ext cx="1721282" cy="2420600"/>
          </a:xfrm>
          <a:custGeom>
            <a:avLst/>
            <a:gdLst>
              <a:gd name="connsiteX0" fmla="*/ 674286 w 1175659"/>
              <a:gd name="connsiteY0" fmla="*/ 0 h 1653302"/>
              <a:gd name="connsiteX1" fmla="*/ 782212 w 1175659"/>
              <a:gd name="connsiteY1" fmla="*/ 68949 h 1653302"/>
              <a:gd name="connsiteX2" fmla="*/ 1175659 w 1175659"/>
              <a:gd name="connsiteY2" fmla="*/ 705301 h 1653302"/>
              <a:gd name="connsiteX3" fmla="*/ 123336 w 1175659"/>
              <a:gd name="connsiteY3" fmla="*/ 1627092 h 1653302"/>
              <a:gd name="connsiteX4" fmla="*/ 0 w 1175659"/>
              <a:gd name="connsiteY4" fmla="*/ 1653302 h 1653302"/>
              <a:gd name="connsiteX5" fmla="*/ 23917 w 1175659"/>
              <a:gd name="connsiteY5" fmla="*/ 1626737 h 1653302"/>
              <a:gd name="connsiteX6" fmla="*/ 319050 w 1175659"/>
              <a:gd name="connsiteY6" fmla="*/ 1205505 h 1653302"/>
              <a:gd name="connsiteX7" fmla="*/ 674461 w 1175659"/>
              <a:gd name="connsiteY7" fmla="*/ 3890 h 1653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5659" h="1653302">
                <a:moveTo>
                  <a:pt x="674286" y="0"/>
                </a:moveTo>
                <a:lnTo>
                  <a:pt x="782212" y="68949"/>
                </a:lnTo>
                <a:cubicBezTo>
                  <a:pt x="1028007" y="241878"/>
                  <a:pt x="1175659" y="463578"/>
                  <a:pt x="1175659" y="705301"/>
                </a:cubicBezTo>
                <a:cubicBezTo>
                  <a:pt x="1175659" y="1119684"/>
                  <a:pt x="741742" y="1475222"/>
                  <a:pt x="123336" y="1627092"/>
                </a:cubicBezTo>
                <a:lnTo>
                  <a:pt x="0" y="1653302"/>
                </a:lnTo>
                <a:lnTo>
                  <a:pt x="23917" y="1626737"/>
                </a:lnTo>
                <a:cubicBezTo>
                  <a:pt x="130159" y="1501181"/>
                  <a:pt x="229839" y="1360023"/>
                  <a:pt x="319050" y="1205505"/>
                </a:cubicBezTo>
                <a:cubicBezTo>
                  <a:pt x="556945" y="793460"/>
                  <a:pt x="675345" y="364435"/>
                  <a:pt x="674461" y="3890"/>
                </a:cubicBezTo>
                <a:close/>
              </a:path>
            </a:pathLst>
          </a:custGeom>
          <a:solidFill>
            <a:schemeClr val="tx2"/>
          </a:solidFill>
          <a:ln w="38100">
            <a:solidFill>
              <a:schemeClr val="bg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Freeform: Shape 35">
            <a:extLst>
              <a:ext uri="{FF2B5EF4-FFF2-40B4-BE49-F238E27FC236}">
                <a16:creationId xmlns:a16="http://schemas.microsoft.com/office/drawing/2014/main" id="{965E7ADC-1D50-4216-955A-4FE3E1241FD9}"/>
              </a:ext>
            </a:extLst>
          </p:cNvPr>
          <p:cNvSpPr/>
          <p:nvPr/>
        </p:nvSpPr>
        <p:spPr>
          <a:xfrm rot="3600000">
            <a:off x="4558230" y="1207615"/>
            <a:ext cx="1721280" cy="2420597"/>
          </a:xfrm>
          <a:custGeom>
            <a:avLst/>
            <a:gdLst>
              <a:gd name="connsiteX0" fmla="*/ 77462 w 1175657"/>
              <a:gd name="connsiteY0" fmla="*/ 650509 h 1653300"/>
              <a:gd name="connsiteX1" fmla="*/ 1052323 w 1175657"/>
              <a:gd name="connsiteY1" fmla="*/ 26209 h 1653300"/>
              <a:gd name="connsiteX2" fmla="*/ 1175657 w 1175657"/>
              <a:gd name="connsiteY2" fmla="*/ 0 h 1653300"/>
              <a:gd name="connsiteX3" fmla="*/ 1151741 w 1175657"/>
              <a:gd name="connsiteY3" fmla="*/ 26564 h 1653300"/>
              <a:gd name="connsiteX4" fmla="*/ 856609 w 1175657"/>
              <a:gd name="connsiteY4" fmla="*/ 447795 h 1653300"/>
              <a:gd name="connsiteX5" fmla="*/ 501197 w 1175657"/>
              <a:gd name="connsiteY5" fmla="*/ 1649411 h 1653300"/>
              <a:gd name="connsiteX6" fmla="*/ 501372 w 1175657"/>
              <a:gd name="connsiteY6" fmla="*/ 1653300 h 1653300"/>
              <a:gd name="connsiteX7" fmla="*/ 393447 w 1175657"/>
              <a:gd name="connsiteY7" fmla="*/ 1584353 h 1653300"/>
              <a:gd name="connsiteX8" fmla="*/ 0 w 1175657"/>
              <a:gd name="connsiteY8" fmla="*/ 948000 h 1653300"/>
              <a:gd name="connsiteX9" fmla="*/ 77462 w 1175657"/>
              <a:gd name="connsiteY9" fmla="*/ 650509 h 165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57" h="1653300">
                <a:moveTo>
                  <a:pt x="77462" y="650509"/>
                </a:moveTo>
                <a:cubicBezTo>
                  <a:pt x="228489" y="368578"/>
                  <a:pt x="588518" y="140112"/>
                  <a:pt x="1052323" y="26209"/>
                </a:cubicBezTo>
                <a:lnTo>
                  <a:pt x="1175657" y="0"/>
                </a:lnTo>
                <a:lnTo>
                  <a:pt x="1151741" y="26564"/>
                </a:lnTo>
                <a:cubicBezTo>
                  <a:pt x="1045499" y="152119"/>
                  <a:pt x="945819" y="293278"/>
                  <a:pt x="856609" y="447795"/>
                </a:cubicBezTo>
                <a:cubicBezTo>
                  <a:pt x="618714" y="859840"/>
                  <a:pt x="500313" y="1288865"/>
                  <a:pt x="501197" y="1649411"/>
                </a:cubicBezTo>
                <a:lnTo>
                  <a:pt x="501372" y="1653300"/>
                </a:lnTo>
                <a:lnTo>
                  <a:pt x="393447" y="1584353"/>
                </a:lnTo>
                <a:cubicBezTo>
                  <a:pt x="147652" y="1411423"/>
                  <a:pt x="0" y="1189723"/>
                  <a:pt x="0" y="948000"/>
                </a:cubicBezTo>
                <a:cubicBezTo>
                  <a:pt x="0" y="844404"/>
                  <a:pt x="27120" y="744487"/>
                  <a:pt x="77462" y="650509"/>
                </a:cubicBezTo>
                <a:close/>
              </a:path>
            </a:pathLst>
          </a:custGeom>
          <a:solidFill>
            <a:schemeClr val="tx2"/>
          </a:solidFill>
          <a:ln w="38100">
            <a:solidFill>
              <a:schemeClr val="bg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Freeform: Shape 41">
            <a:extLst>
              <a:ext uri="{FF2B5EF4-FFF2-40B4-BE49-F238E27FC236}">
                <a16:creationId xmlns:a16="http://schemas.microsoft.com/office/drawing/2014/main" id="{722569CE-731F-4E28-9609-9C2D6A8281A2}"/>
              </a:ext>
            </a:extLst>
          </p:cNvPr>
          <p:cNvSpPr/>
          <p:nvPr/>
        </p:nvSpPr>
        <p:spPr>
          <a:xfrm rot="7200000">
            <a:off x="6220213" y="1385284"/>
            <a:ext cx="1721284" cy="2420599"/>
          </a:xfrm>
          <a:custGeom>
            <a:avLst/>
            <a:gdLst>
              <a:gd name="connsiteX0" fmla="*/ 77462 w 1175660"/>
              <a:gd name="connsiteY0" fmla="*/ 1245492 h 1653302"/>
              <a:gd name="connsiteX1" fmla="*/ 0 w 1175660"/>
              <a:gd name="connsiteY1" fmla="*/ 948001 h 1653302"/>
              <a:gd name="connsiteX2" fmla="*/ 1052323 w 1175660"/>
              <a:gd name="connsiteY2" fmla="*/ 26211 h 1653302"/>
              <a:gd name="connsiteX3" fmla="*/ 1175660 w 1175660"/>
              <a:gd name="connsiteY3" fmla="*/ 0 h 1653302"/>
              <a:gd name="connsiteX4" fmla="*/ 1151742 w 1175660"/>
              <a:gd name="connsiteY4" fmla="*/ 26566 h 1653302"/>
              <a:gd name="connsiteX5" fmla="*/ 856610 w 1175660"/>
              <a:gd name="connsiteY5" fmla="*/ 447797 h 1653302"/>
              <a:gd name="connsiteX6" fmla="*/ 501198 w 1175660"/>
              <a:gd name="connsiteY6" fmla="*/ 1649413 h 1653302"/>
              <a:gd name="connsiteX7" fmla="*/ 501373 w 1175660"/>
              <a:gd name="connsiteY7" fmla="*/ 1653302 h 1653302"/>
              <a:gd name="connsiteX8" fmla="*/ 393447 w 1175660"/>
              <a:gd name="connsiteY8" fmla="*/ 1584353 h 1653302"/>
              <a:gd name="connsiteX9" fmla="*/ 77462 w 1175660"/>
              <a:gd name="connsiteY9" fmla="*/ 1245492 h 1653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0" h="1653302">
                <a:moveTo>
                  <a:pt x="77462" y="1245492"/>
                </a:moveTo>
                <a:cubicBezTo>
                  <a:pt x="27120" y="1151514"/>
                  <a:pt x="0" y="1051597"/>
                  <a:pt x="0" y="948001"/>
                </a:cubicBezTo>
                <a:cubicBezTo>
                  <a:pt x="0" y="533619"/>
                  <a:pt x="433917" y="178080"/>
                  <a:pt x="1052323" y="26211"/>
                </a:cubicBezTo>
                <a:lnTo>
                  <a:pt x="1175660" y="0"/>
                </a:lnTo>
                <a:lnTo>
                  <a:pt x="1151742" y="26566"/>
                </a:lnTo>
                <a:cubicBezTo>
                  <a:pt x="1045501" y="152122"/>
                  <a:pt x="945820" y="293280"/>
                  <a:pt x="856610" y="447797"/>
                </a:cubicBezTo>
                <a:cubicBezTo>
                  <a:pt x="618715" y="859842"/>
                  <a:pt x="500314" y="1288867"/>
                  <a:pt x="501198" y="1649413"/>
                </a:cubicBezTo>
                <a:lnTo>
                  <a:pt x="501373" y="1653302"/>
                </a:lnTo>
                <a:lnTo>
                  <a:pt x="393447" y="1584353"/>
                </a:lnTo>
                <a:cubicBezTo>
                  <a:pt x="252993" y="1485536"/>
                  <a:pt x="144585" y="1370795"/>
                  <a:pt x="77462" y="1245492"/>
                </a:cubicBezTo>
                <a:close/>
              </a:path>
            </a:pathLst>
          </a:custGeom>
          <a:solidFill>
            <a:schemeClr val="accent1"/>
          </a:solidFill>
          <a:ln w="38100">
            <a:solidFill>
              <a:schemeClr val="bg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2" name="TextBox 51">
            <a:extLst>
              <a:ext uri="{FF2B5EF4-FFF2-40B4-BE49-F238E27FC236}">
                <a16:creationId xmlns:a16="http://schemas.microsoft.com/office/drawing/2014/main" id="{17E14C73-C3CE-475E-9593-BB59B7D3E0F1}"/>
              </a:ext>
            </a:extLst>
          </p:cNvPr>
          <p:cNvSpPr txBox="1"/>
          <p:nvPr/>
        </p:nvSpPr>
        <p:spPr>
          <a:xfrm>
            <a:off x="1124823" y="1503973"/>
            <a:ext cx="3049201" cy="646331"/>
          </a:xfrm>
          <a:prstGeom prst="rect">
            <a:avLst/>
          </a:prstGeom>
          <a:noFill/>
        </p:spPr>
        <p:txBody>
          <a:bodyPr wrap="square" rtlCol="0" anchor="ctr">
            <a:spAutoFit/>
          </a:bodyPr>
          <a:lstStyle/>
          <a:p>
            <a:pPr lvl="0" algn="r">
              <a:defRPr/>
            </a:pPr>
            <a:r>
              <a:rPr lang="en-US" b="1" kern="0" dirty="0">
                <a:solidFill>
                  <a:srgbClr val="00B0F0"/>
                </a:solidFill>
              </a:rPr>
              <a:t>Both parties should have a valid PAN card</a:t>
            </a:r>
          </a:p>
        </p:txBody>
      </p:sp>
      <p:sp>
        <p:nvSpPr>
          <p:cNvPr id="53" name="TextBox 52">
            <a:extLst>
              <a:ext uri="{FF2B5EF4-FFF2-40B4-BE49-F238E27FC236}">
                <a16:creationId xmlns:a16="http://schemas.microsoft.com/office/drawing/2014/main" id="{17E14C73-C3CE-475E-9593-BB59B7D3E0F1}"/>
              </a:ext>
            </a:extLst>
          </p:cNvPr>
          <p:cNvSpPr txBox="1"/>
          <p:nvPr/>
        </p:nvSpPr>
        <p:spPr>
          <a:xfrm>
            <a:off x="320041" y="3168233"/>
            <a:ext cx="3253334" cy="1200329"/>
          </a:xfrm>
          <a:prstGeom prst="rect">
            <a:avLst/>
          </a:prstGeom>
          <a:noFill/>
        </p:spPr>
        <p:txBody>
          <a:bodyPr wrap="square" rtlCol="0" anchor="ctr">
            <a:spAutoFit/>
          </a:bodyPr>
          <a:lstStyle/>
          <a:p>
            <a:pPr lvl="0" algn="r">
              <a:defRPr/>
            </a:pPr>
            <a:r>
              <a:rPr lang="en-US" b="1" kern="0" dirty="0">
                <a:solidFill>
                  <a:srgbClr val="474B78"/>
                </a:solidFill>
              </a:rPr>
              <a:t>Track the personal information of both the parties involved in the transaction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a:t>
            </a:r>
          </a:p>
        </p:txBody>
      </p:sp>
      <p:sp>
        <p:nvSpPr>
          <p:cNvPr id="54" name="TextBox 53">
            <a:extLst>
              <a:ext uri="{FF2B5EF4-FFF2-40B4-BE49-F238E27FC236}">
                <a16:creationId xmlns:a16="http://schemas.microsoft.com/office/drawing/2014/main" id="{17E14C73-C3CE-475E-9593-BB59B7D3E0F1}"/>
              </a:ext>
            </a:extLst>
          </p:cNvPr>
          <p:cNvSpPr txBox="1"/>
          <p:nvPr/>
        </p:nvSpPr>
        <p:spPr>
          <a:xfrm>
            <a:off x="1124823" y="5386495"/>
            <a:ext cx="3049201" cy="646331"/>
          </a:xfrm>
          <a:prstGeom prst="rect">
            <a:avLst/>
          </a:prstGeom>
          <a:noFill/>
        </p:spPr>
        <p:txBody>
          <a:bodyPr wrap="square" rtlCol="0" anchor="ctr">
            <a:spAutoFit/>
          </a:bodyPr>
          <a:lstStyle/>
          <a:p>
            <a:pPr lvl="0" algn="r">
              <a:defRPr/>
            </a:pPr>
            <a:r>
              <a:rPr lang="en-US" b="1" kern="0" dirty="0">
                <a:solidFill>
                  <a:srgbClr val="39639D"/>
                </a:solidFill>
              </a:rPr>
              <a:t>Using SHA 512 hashing algorithm</a:t>
            </a:r>
          </a:p>
        </p:txBody>
      </p:sp>
      <p:sp>
        <p:nvSpPr>
          <p:cNvPr id="55" name="TextBox 54">
            <a:extLst>
              <a:ext uri="{FF2B5EF4-FFF2-40B4-BE49-F238E27FC236}">
                <a16:creationId xmlns:a16="http://schemas.microsoft.com/office/drawing/2014/main" id="{17E14C73-C3CE-475E-9593-BB59B7D3E0F1}"/>
              </a:ext>
            </a:extLst>
          </p:cNvPr>
          <p:cNvSpPr txBox="1"/>
          <p:nvPr/>
        </p:nvSpPr>
        <p:spPr>
          <a:xfrm>
            <a:off x="8017976" y="1508333"/>
            <a:ext cx="3049201" cy="646331"/>
          </a:xfrm>
          <a:prstGeom prst="rect">
            <a:avLst/>
          </a:prstGeom>
          <a:noFill/>
        </p:spPr>
        <p:txBody>
          <a:bodyPr wrap="square" rtlCol="0" anchor="ctr">
            <a:spAutoFit/>
          </a:bodyPr>
          <a:lstStyle/>
          <a:p>
            <a:pPr lvl="0">
              <a:defRPr/>
            </a:pPr>
            <a:r>
              <a:rPr lang="en-US" b="1" kern="0" dirty="0">
                <a:solidFill>
                  <a:schemeClr val="accent1">
                    <a:lumMod val="60000"/>
                    <a:lumOff val="40000"/>
                  </a:schemeClr>
                </a:solidFill>
              </a:rPr>
              <a:t>Started the mining with 5 zeros</a:t>
            </a:r>
          </a:p>
        </p:txBody>
      </p:sp>
      <p:sp>
        <p:nvSpPr>
          <p:cNvPr id="56" name="TextBox 55">
            <a:extLst>
              <a:ext uri="{FF2B5EF4-FFF2-40B4-BE49-F238E27FC236}">
                <a16:creationId xmlns:a16="http://schemas.microsoft.com/office/drawing/2014/main" id="{17E14C73-C3CE-475E-9593-BB59B7D3E0F1}"/>
              </a:ext>
            </a:extLst>
          </p:cNvPr>
          <p:cNvSpPr txBox="1"/>
          <p:nvPr/>
        </p:nvSpPr>
        <p:spPr>
          <a:xfrm>
            <a:off x="8618626" y="3449593"/>
            <a:ext cx="3049201" cy="646331"/>
          </a:xfrm>
          <a:prstGeom prst="rect">
            <a:avLst/>
          </a:prstGeom>
          <a:noFill/>
        </p:spPr>
        <p:txBody>
          <a:bodyPr wrap="square" rtlCol="0" anchor="ctr">
            <a:spAutoFit/>
          </a:bodyPr>
          <a:lstStyle/>
          <a:p>
            <a:pPr lvl="0">
              <a:defRPr/>
            </a:pPr>
            <a:r>
              <a:rPr lang="en-US" b="1" kern="0" dirty="0">
                <a:solidFill>
                  <a:schemeClr val="tx2">
                    <a:lumMod val="75000"/>
                  </a:schemeClr>
                </a:solidFill>
              </a:rPr>
              <a:t>P2P Network of four servers (9006, 9015, 9039, 9042)</a:t>
            </a:r>
          </a:p>
        </p:txBody>
      </p:sp>
      <p:sp>
        <p:nvSpPr>
          <p:cNvPr id="57" name="TextBox 56">
            <a:extLst>
              <a:ext uri="{FF2B5EF4-FFF2-40B4-BE49-F238E27FC236}">
                <a16:creationId xmlns:a16="http://schemas.microsoft.com/office/drawing/2014/main" id="{17E14C73-C3CE-475E-9593-BB59B7D3E0F1}"/>
              </a:ext>
            </a:extLst>
          </p:cNvPr>
          <p:cNvSpPr txBox="1"/>
          <p:nvPr/>
        </p:nvSpPr>
        <p:spPr>
          <a:xfrm>
            <a:off x="8017976" y="5252355"/>
            <a:ext cx="3049201" cy="923330"/>
          </a:xfrm>
          <a:prstGeom prst="rect">
            <a:avLst/>
          </a:prstGeom>
          <a:noFill/>
        </p:spPr>
        <p:txBody>
          <a:bodyPr wrap="square" rtlCol="0" anchor="ctr">
            <a:spAutoFit/>
          </a:bodyPr>
          <a:lstStyle/>
          <a:p>
            <a:pPr lvl="0">
              <a:defRPr/>
            </a:pPr>
            <a:r>
              <a:rPr kumimoji="0" lang="en-US" sz="1800" b="1" i="0" u="none" strike="noStrike" kern="0" cap="none" spc="0" normalizeH="0" baseline="0" noProof="0" dirty="0">
                <a:ln>
                  <a:noFill/>
                </a:ln>
                <a:solidFill>
                  <a:schemeClr val="bg1">
                    <a:lumMod val="50000"/>
                  </a:schemeClr>
                </a:solidFill>
                <a:effectLst/>
                <a:uLnTx/>
                <a:uFillTx/>
                <a:latin typeface="Calibri"/>
                <a:ea typeface="+mn-ea"/>
                <a:cs typeface="+mn-cs"/>
              </a:rPr>
              <a:t>Generated a sequence for the amount in random order </a:t>
            </a:r>
            <a:r>
              <a:rPr lang="en-US" b="1" kern="0" dirty="0">
                <a:solidFill>
                  <a:schemeClr val="bg1">
                    <a:lumMod val="50000"/>
                  </a:schemeClr>
                </a:solidFill>
              </a:rPr>
              <a:t>of 10, 15, 25, 40,50 </a:t>
            </a:r>
            <a:endParaRPr kumimoji="0" lang="en-US" sz="1800" b="0" i="0" u="none" strike="noStrike" kern="0" cap="none" spc="0" normalizeH="0" baseline="0" noProof="0" dirty="0">
              <a:ln>
                <a:noFill/>
              </a:ln>
              <a:solidFill>
                <a:schemeClr val="bg1">
                  <a:lumMod val="50000"/>
                </a:schemeClr>
              </a:solidFill>
              <a:effectLst/>
              <a:uLnTx/>
              <a:uFillTx/>
              <a:latin typeface="Calibri"/>
            </a:endParaRPr>
          </a:p>
        </p:txBody>
      </p:sp>
      <p:sp>
        <p:nvSpPr>
          <p:cNvPr id="13" name="Title 12">
            <a:extLst>
              <a:ext uri="{FF2B5EF4-FFF2-40B4-BE49-F238E27FC236}">
                <a16:creationId xmlns:a16="http://schemas.microsoft.com/office/drawing/2014/main" id="{63E8D813-B023-46FE-813F-1E199FA99ED8}"/>
              </a:ext>
            </a:extLst>
          </p:cNvPr>
          <p:cNvSpPr>
            <a:spLocks noGrp="1"/>
          </p:cNvSpPr>
          <p:nvPr>
            <p:ph type="title"/>
          </p:nvPr>
        </p:nvSpPr>
        <p:spPr>
          <a:xfrm>
            <a:off x="838200" y="198134"/>
            <a:ext cx="10515600" cy="1046961"/>
          </a:xfrm>
        </p:spPr>
        <p:txBody>
          <a:bodyPr>
            <a:normAutofit/>
          </a:bodyPr>
          <a:lstStyle/>
          <a:p>
            <a:pPr algn="ctr"/>
            <a:r>
              <a:rPr lang="en-IN" sz="4800" u="sng" dirty="0"/>
              <a:t>Business Model (Innovation)</a:t>
            </a:r>
          </a:p>
        </p:txBody>
      </p:sp>
      <p:pic>
        <p:nvPicPr>
          <p:cNvPr id="59" name="Graphic 58" descr="Credit card">
            <a:extLst>
              <a:ext uri="{FF2B5EF4-FFF2-40B4-BE49-F238E27FC236}">
                <a16:creationId xmlns:a16="http://schemas.microsoft.com/office/drawing/2014/main" id="{6F3E1C87-98E7-4871-9748-EE3D83C7C7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94603" y="1873561"/>
            <a:ext cx="524265" cy="524265"/>
          </a:xfrm>
          <a:prstGeom prst="rect">
            <a:avLst/>
          </a:prstGeom>
        </p:spPr>
      </p:pic>
      <p:pic>
        <p:nvPicPr>
          <p:cNvPr id="61" name="Graphic 60" descr="Transfer">
            <a:extLst>
              <a:ext uri="{FF2B5EF4-FFF2-40B4-BE49-F238E27FC236}">
                <a16:creationId xmlns:a16="http://schemas.microsoft.com/office/drawing/2014/main" id="{BF0DE11F-5FE0-4690-B445-48691EED66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82828" y="3457231"/>
            <a:ext cx="524265" cy="524265"/>
          </a:xfrm>
          <a:prstGeom prst="rect">
            <a:avLst/>
          </a:prstGeom>
        </p:spPr>
      </p:pic>
      <p:pic>
        <p:nvPicPr>
          <p:cNvPr id="63" name="Graphic 62" descr="Mathematics">
            <a:extLst>
              <a:ext uri="{FF2B5EF4-FFF2-40B4-BE49-F238E27FC236}">
                <a16:creationId xmlns:a16="http://schemas.microsoft.com/office/drawing/2014/main" id="{9F6F0127-BD08-4590-8BC8-A4C5149457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81872" y="5474225"/>
            <a:ext cx="524265" cy="524265"/>
          </a:xfrm>
          <a:prstGeom prst="rect">
            <a:avLst/>
          </a:prstGeom>
        </p:spPr>
      </p:pic>
      <p:pic>
        <p:nvPicPr>
          <p:cNvPr id="65" name="Graphic 64" descr="Play">
            <a:extLst>
              <a:ext uri="{FF2B5EF4-FFF2-40B4-BE49-F238E27FC236}">
                <a16:creationId xmlns:a16="http://schemas.microsoft.com/office/drawing/2014/main" id="{E25458CC-D163-419C-9F1C-336019F9B1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80855" y="2109652"/>
            <a:ext cx="524265" cy="524265"/>
          </a:xfrm>
          <a:prstGeom prst="rect">
            <a:avLst/>
          </a:prstGeom>
        </p:spPr>
      </p:pic>
      <p:pic>
        <p:nvPicPr>
          <p:cNvPr id="67" name="Graphic 66" descr="Download from cloud">
            <a:extLst>
              <a:ext uri="{FF2B5EF4-FFF2-40B4-BE49-F238E27FC236}">
                <a16:creationId xmlns:a16="http://schemas.microsoft.com/office/drawing/2014/main" id="{76F2C0DC-8F3B-4CDB-933A-78161042D8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755350" y="3800438"/>
            <a:ext cx="646599" cy="646599"/>
          </a:xfrm>
          <a:prstGeom prst="rect">
            <a:avLst/>
          </a:prstGeom>
        </p:spPr>
      </p:pic>
      <p:pic>
        <p:nvPicPr>
          <p:cNvPr id="69" name="Graphic 68" descr="Programmer">
            <a:extLst>
              <a:ext uri="{FF2B5EF4-FFF2-40B4-BE49-F238E27FC236}">
                <a16:creationId xmlns:a16="http://schemas.microsoft.com/office/drawing/2014/main" id="{2A41A467-45D3-4877-A1F3-53B1D740A17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48053" y="5233931"/>
            <a:ext cx="646599" cy="646599"/>
          </a:xfrm>
          <a:prstGeom prst="rect">
            <a:avLst/>
          </a:prstGeom>
        </p:spPr>
      </p:pic>
      <p:pic>
        <p:nvPicPr>
          <p:cNvPr id="75" name="Graphic 74" descr="Presentation with org chart">
            <a:extLst>
              <a:ext uri="{FF2B5EF4-FFF2-40B4-BE49-F238E27FC236}">
                <a16:creationId xmlns:a16="http://schemas.microsoft.com/office/drawing/2014/main" id="{7E8AD13C-CC7F-4E1B-A927-E2FA8CB85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19224" y="3088617"/>
            <a:ext cx="1044059" cy="1044059"/>
          </a:xfrm>
          <a:prstGeom prst="rect">
            <a:avLst/>
          </a:prstGeom>
        </p:spPr>
      </p:pic>
    </p:spTree>
    <p:custDataLst>
      <p:tags r:id="rId1"/>
    </p:custDataLst>
    <p:extLst>
      <p:ext uri="{BB962C8B-B14F-4D97-AF65-F5344CB8AC3E}">
        <p14:creationId xmlns:p14="http://schemas.microsoft.com/office/powerpoint/2010/main" val="1448909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D95B25-832B-404C-AE0D-188538C375E4}"/>
              </a:ext>
            </a:extLst>
          </p:cNvPr>
          <p:cNvPicPr/>
          <p:nvPr/>
        </p:nvPicPr>
        <p:blipFill>
          <a:blip r:embed="rId2">
            <a:extLst>
              <a:ext uri="{BEBA8EAE-BF5A-486C-A8C5-ECC9F3942E4B}">
                <a14:imgProps xmlns:a14="http://schemas.microsoft.com/office/drawing/2010/main">
                  <a14:imgLayer r:embed="rId3">
                    <a14:imgEffect>
                      <a14:backgroundRemoval t="3889" b="95556" l="6250" r="97813">
                        <a14:foregroundMark x1="26172" y1="17083" x2="26172" y2="17083"/>
                        <a14:foregroundMark x1="26172" y1="17083" x2="26172" y2="17083"/>
                        <a14:foregroundMark x1="19141" y1="6806" x2="19141" y2="6806"/>
                        <a14:foregroundMark x1="25391" y1="43194" x2="25391" y2="43194"/>
                        <a14:foregroundMark x1="25391" y1="43194" x2="25391" y2="43194"/>
                        <a14:foregroundMark x1="25391" y1="43194" x2="25391" y2="43194"/>
                        <a14:foregroundMark x1="25391" y1="43194" x2="25391" y2="43194"/>
                        <a14:foregroundMark x1="60391" y1="55417" x2="60391" y2="55417"/>
                        <a14:foregroundMark x1="60391" y1="55417" x2="60391" y2="55417"/>
                        <a14:foregroundMark x1="60391" y1="55417" x2="60391" y2="55417"/>
                        <a14:foregroundMark x1="60391" y1="20972" x2="60391" y2="20972"/>
                        <a14:foregroundMark x1="60391" y1="20972" x2="60391" y2="20972"/>
                        <a14:foregroundMark x1="75075" y1="36686" x2="76484" y2="38194"/>
                        <a14:foregroundMark x1="60391" y1="20972" x2="71627" y2="32996"/>
                        <a14:foregroundMark x1="79922" y1="71389" x2="77813" y2="48889"/>
                        <a14:foregroundMark x1="77813" y1="48889" x2="83594" y2="75278"/>
                        <a14:foregroundMark x1="83594" y1="75278" x2="80703" y2="23889"/>
                        <a14:foregroundMark x1="72822" y1="36635" x2="70313" y2="40694"/>
                        <a14:foregroundMark x1="80703" y1="23889" x2="76883" y2="30067"/>
                        <a14:foregroundMark x1="70313" y1="40694" x2="67656" y2="62639"/>
                        <a14:foregroundMark x1="67656" y1="62639" x2="68125" y2="77500"/>
                        <a14:foregroundMark x1="68125" y1="77500" x2="81016" y2="76111"/>
                        <a14:foregroundMark x1="81016" y1="76111" x2="92813" y2="36667"/>
                        <a14:foregroundMark x1="92813" y1="36667" x2="91016" y2="20000"/>
                        <a14:foregroundMark x1="91016" y1="20000" x2="81484" y2="12778"/>
                        <a14:foregroundMark x1="81484" y1="12778" x2="72891" y2="19444"/>
                        <a14:foregroundMark x1="71251" y1="36600" x2="70156" y2="48056"/>
                        <a14:foregroundMark x1="71823" y1="30622" x2="71471" y2="34295"/>
                        <a14:foregroundMark x1="72891" y1="19444" x2="71584" y2="33116"/>
                        <a14:foregroundMark x1="70156" y1="48056" x2="72344" y2="65833"/>
                        <a14:foregroundMark x1="72344" y1="65833" x2="81094" y2="78889"/>
                        <a14:foregroundMark x1="81094" y1="78889" x2="91406" y2="58194"/>
                        <a14:foregroundMark x1="91406" y1="58194" x2="93828" y2="31806"/>
                        <a14:foregroundMark x1="93828" y1="31806" x2="87734" y2="15139"/>
                        <a14:foregroundMark x1="87734" y1="15139" x2="70313" y2="17639"/>
                        <a14:foregroundMark x1="70313" y1="17639" x2="55156" y2="31667"/>
                        <a14:foregroundMark x1="55156" y1="31667" x2="44766" y2="35278"/>
                        <a14:foregroundMark x1="44766" y1="35278" x2="34844" y2="53472"/>
                        <a14:foregroundMark x1="34844" y1="53472" x2="31250" y2="67083"/>
                        <a14:foregroundMark x1="31250" y1="67083" x2="20859" y2="61667"/>
                        <a14:foregroundMark x1="20859" y1="61667" x2="13047" y2="50556"/>
                        <a14:foregroundMark x1="13047" y1="50556" x2="8047" y2="30139"/>
                        <a14:foregroundMark x1="8047" y1="30139" x2="24531" y2="14167"/>
                        <a14:foregroundMark x1="24531" y1="14167" x2="39453" y2="13194"/>
                        <a14:foregroundMark x1="39453" y1="13194" x2="49766" y2="24167"/>
                        <a14:foregroundMark x1="49766" y1="24167" x2="52891" y2="38056"/>
                        <a14:foregroundMark x1="52891" y1="38056" x2="48906" y2="56389"/>
                        <a14:foregroundMark x1="48906" y1="56389" x2="51406" y2="87361"/>
                        <a14:foregroundMark x1="51406" y1="87361" x2="46563" y2="72083"/>
                        <a14:foregroundMark x1="46563" y1="72083" x2="39531" y2="60833"/>
                        <a14:foregroundMark x1="39531" y1="60833" x2="33359" y2="59306"/>
                        <a14:foregroundMark x1="9063" y1="5417" x2="9219" y2="29167"/>
                        <a14:foregroundMark x1="9219" y1="29167" x2="8203" y2="12222"/>
                        <a14:foregroundMark x1="8203" y1="12222" x2="18359" y2="10833"/>
                        <a14:foregroundMark x1="18359" y1="10833" x2="26875" y2="10972"/>
                        <a14:foregroundMark x1="26875" y1="10972" x2="65703" y2="4722"/>
                        <a14:foregroundMark x1="65703" y1="4722" x2="89063" y2="7083"/>
                        <a14:foregroundMark x1="89063" y1="7083" x2="96094" y2="77639"/>
                        <a14:foregroundMark x1="96094" y1="77639" x2="88203" y2="86111"/>
                        <a14:foregroundMark x1="88203" y1="86111" x2="60234" y2="83611"/>
                        <a14:foregroundMark x1="60234" y1="83611" x2="44375" y2="95556"/>
                        <a14:foregroundMark x1="44375" y1="95556" x2="44688" y2="83056"/>
                        <a14:foregroundMark x1="7031" y1="4861" x2="37422" y2="556"/>
                        <a14:foregroundMark x1="37422" y1="556" x2="45703" y2="3056"/>
                        <a14:foregroundMark x1="45703" y1="3056" x2="54375" y2="1111"/>
                        <a14:foregroundMark x1="54375" y1="1111" x2="93750" y2="3889"/>
                        <a14:foregroundMark x1="93750" y1="3889" x2="97813" y2="91389"/>
                        <a14:foregroundMark x1="6250" y1="46667" x2="6250" y2="46667"/>
                        <a14:foregroundMark x1="8359" y1="61111" x2="7969" y2="26806"/>
                        <a14:foregroundMark x1="77422" y1="41389" x2="77204" y2="36734"/>
                        <a14:foregroundMark x1="75234" y1="37083" x2="80625" y2="48472"/>
                        <a14:foregroundMark x1="80625" y1="48472" x2="76803" y2="36725"/>
                        <a14:foregroundMark x1="78193" y1="33780" x2="78750" y2="34861"/>
                        <a14:foregroundMark x1="76484" y1="35972" x2="76484" y2="35972"/>
                        <a14:foregroundMark x1="76484" y1="35972" x2="87656" y2="38056"/>
                        <a14:foregroundMark x1="77266" y1="35000" x2="76953" y2="35694"/>
                        <a14:foregroundMark x1="75589" y1="35556" x2="76094" y2="35556"/>
                        <a14:backgroundMark x1="34844" y1="82917" x2="34844" y2="82917"/>
                        <a14:backgroundMark x1="34844" y1="82917" x2="34844" y2="82917"/>
                        <a14:backgroundMark x1="34844" y1="82917" x2="34844" y2="82917"/>
                        <a14:backgroundMark x1="34844" y1="82917" x2="34844" y2="82917"/>
                        <a14:backgroundMark x1="19766" y1="83056" x2="22109" y2="80000"/>
                        <a14:backgroundMark x1="24922" y1="82222" x2="24922" y2="82222"/>
                        <a14:backgroundMark x1="40859" y1="80278" x2="40859" y2="80278"/>
                        <a14:backgroundMark x1="26641" y1="81806" x2="26641" y2="81806"/>
                        <a14:backgroundMark x1="73281" y1="34306" x2="73281" y2="34306"/>
                        <a14:backgroundMark x1="19531" y1="81111" x2="36328" y2="79444"/>
                        <a14:backgroundMark x1="36328" y1="79444" x2="40625" y2="79444"/>
                        <a14:backgroundMark x1="20000" y1="80278" x2="28906" y2="79583"/>
                        <a14:backgroundMark x1="28906" y1="79583" x2="29297" y2="79583"/>
                        <a14:backgroundMark x1="20703" y1="81806" x2="29063" y2="81806"/>
                        <a14:backgroundMark x1="76752" y1="33718" x2="77344" y2="33731"/>
                        <a14:backgroundMark x1="72031" y1="33611" x2="73730" y2="33649"/>
                        <a14:backgroundMark x1="71406" y1="33611" x2="71641" y2="33611"/>
                        <a14:backgroundMark x1="76820" y1="33528" x2="77406" y2="33568"/>
                        <a14:backgroundMark x1="71875" y1="33194" x2="73845" y2="33327"/>
                        <a14:backgroundMark x1="73828" y1="33056" x2="76484" y2="33056"/>
                      </a14:backgroundRemoval>
                    </a14:imgEffect>
                  </a14:imgLayer>
                </a14:imgProps>
              </a:ext>
              <a:ext uri="{28A0092B-C50C-407E-A947-70E740481C1C}">
                <a14:useLocalDpi xmlns:a14="http://schemas.microsoft.com/office/drawing/2010/main" val="0"/>
              </a:ext>
            </a:extLst>
          </a:blip>
          <a:srcRect/>
          <a:stretch>
            <a:fillRect/>
          </a:stretch>
        </p:blipFill>
        <p:spPr bwMode="auto">
          <a:xfrm>
            <a:off x="-60960" y="1066800"/>
            <a:ext cx="12263119" cy="5791200"/>
          </a:xfrm>
          <a:prstGeom prst="rect">
            <a:avLst/>
          </a:prstGeom>
          <a:noFill/>
          <a:ln>
            <a:noFill/>
          </a:ln>
        </p:spPr>
      </p:pic>
      <p:sp>
        <p:nvSpPr>
          <p:cNvPr id="3" name="TextBox 2">
            <a:extLst>
              <a:ext uri="{FF2B5EF4-FFF2-40B4-BE49-F238E27FC236}">
                <a16:creationId xmlns:a16="http://schemas.microsoft.com/office/drawing/2014/main" id="{525C7513-19C5-4DE4-9F34-A33FCD5D28C1}"/>
              </a:ext>
            </a:extLst>
          </p:cNvPr>
          <p:cNvSpPr txBox="1"/>
          <p:nvPr/>
        </p:nvSpPr>
        <p:spPr>
          <a:xfrm>
            <a:off x="1295400" y="235803"/>
            <a:ext cx="9799320" cy="830997"/>
          </a:xfrm>
          <a:prstGeom prst="rect">
            <a:avLst/>
          </a:prstGeom>
          <a:noFill/>
        </p:spPr>
        <p:txBody>
          <a:bodyPr wrap="square" rtlCol="0">
            <a:spAutoFit/>
          </a:bodyPr>
          <a:lstStyle/>
          <a:p>
            <a:pPr algn="ctr"/>
            <a:r>
              <a:rPr lang="en-US" sz="4800" u="sng" dirty="0">
                <a:latin typeface="+mj-lt"/>
              </a:rPr>
              <a:t>PAN Card Based Blockchain</a:t>
            </a:r>
            <a:endParaRPr lang="en-IN" sz="4800" u="sng" dirty="0">
              <a:latin typeface="+mj-lt"/>
            </a:endParaRPr>
          </a:p>
        </p:txBody>
      </p:sp>
      <p:sp>
        <p:nvSpPr>
          <p:cNvPr id="5" name="Freeform: Shape 55">
            <a:extLst>
              <a:ext uri="{FF2B5EF4-FFF2-40B4-BE49-F238E27FC236}">
                <a16:creationId xmlns:a16="http://schemas.microsoft.com/office/drawing/2014/main" id="{4A3DF21F-97C1-5346-BABC-28E95A580178}"/>
              </a:ext>
            </a:extLst>
          </p:cNvPr>
          <p:cNvSpPr/>
          <p:nvPr/>
        </p:nvSpPr>
        <p:spPr>
          <a:xfrm>
            <a:off x="-3193" y="-10260"/>
            <a:ext cx="2828658" cy="6814185"/>
          </a:xfrm>
          <a:custGeom>
            <a:avLst/>
            <a:gdLst>
              <a:gd name="connsiteX0" fmla="*/ 0 w 5199197"/>
              <a:gd name="connsiteY0" fmla="*/ 0 h 5898570"/>
              <a:gd name="connsiteX1" fmla="*/ 5140257 w 5199197"/>
              <a:gd name="connsiteY1" fmla="*/ 0 h 5898570"/>
              <a:gd name="connsiteX2" fmla="*/ 5157752 w 5199197"/>
              <a:gd name="connsiteY2" fmla="*/ 63195 h 5898570"/>
              <a:gd name="connsiteX3" fmla="*/ 4107543 w 5199197"/>
              <a:gd name="connsiteY3" fmla="*/ 3367314 h 5898570"/>
              <a:gd name="connsiteX4" fmla="*/ 304800 w 5199197"/>
              <a:gd name="connsiteY4" fmla="*/ 5646057 h 5898570"/>
              <a:gd name="connsiteX5" fmla="*/ 134870 w 5199197"/>
              <a:gd name="connsiteY5" fmla="*/ 5774070 h 5898570"/>
              <a:gd name="connsiteX6" fmla="*/ 0 w 5199197"/>
              <a:gd name="connsiteY6" fmla="*/ 5898570 h 5898570"/>
              <a:gd name="connsiteX7" fmla="*/ 0 w 5199197"/>
              <a:gd name="connsiteY7" fmla="*/ 0 h 589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9197" h="5898570">
                <a:moveTo>
                  <a:pt x="0" y="0"/>
                </a:moveTo>
                <a:lnTo>
                  <a:pt x="5140257" y="0"/>
                </a:lnTo>
                <a:lnTo>
                  <a:pt x="5157752" y="63195"/>
                </a:lnTo>
                <a:cubicBezTo>
                  <a:pt x="5370608" y="978523"/>
                  <a:pt x="4724703" y="2541814"/>
                  <a:pt x="4107543" y="3367314"/>
                </a:cubicBezTo>
                <a:cubicBezTo>
                  <a:pt x="3347962" y="4383314"/>
                  <a:pt x="1228876" y="5034038"/>
                  <a:pt x="304800" y="5646057"/>
                </a:cubicBezTo>
                <a:cubicBezTo>
                  <a:pt x="247045" y="5684308"/>
                  <a:pt x="190387" y="5727313"/>
                  <a:pt x="134870" y="5774070"/>
                </a:cubicBezTo>
                <a:lnTo>
                  <a:pt x="0" y="5898570"/>
                </a:lnTo>
                <a:lnTo>
                  <a:pt x="0" y="0"/>
                </a:lnTo>
                <a:close/>
              </a:path>
            </a:pathLst>
          </a:custGeom>
          <a:gradFill>
            <a:gsLst>
              <a:gs pos="50000">
                <a:schemeClr val="accent1">
                  <a:lumMod val="60000"/>
                  <a:lumOff val="40000"/>
                  <a:alpha val="0"/>
                </a:schemeClr>
              </a:gs>
              <a:gs pos="0">
                <a:srgbClr val="002060">
                  <a:alpha val="35000"/>
                </a:srgbClr>
              </a:gs>
              <a:gs pos="100000">
                <a:schemeClr val="accent1">
                  <a:lumMod val="20000"/>
                  <a:lumOff val="8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55">
            <a:extLst>
              <a:ext uri="{FF2B5EF4-FFF2-40B4-BE49-F238E27FC236}">
                <a16:creationId xmlns:a16="http://schemas.microsoft.com/office/drawing/2014/main" id="{5AB71577-EE6A-A549-8D32-1EBE54D6A5E1}"/>
              </a:ext>
            </a:extLst>
          </p:cNvPr>
          <p:cNvSpPr/>
          <p:nvPr/>
        </p:nvSpPr>
        <p:spPr>
          <a:xfrm rot="10800000">
            <a:off x="9372956" y="40514"/>
            <a:ext cx="2828658" cy="6814185"/>
          </a:xfrm>
          <a:custGeom>
            <a:avLst/>
            <a:gdLst>
              <a:gd name="connsiteX0" fmla="*/ 0 w 5199197"/>
              <a:gd name="connsiteY0" fmla="*/ 0 h 5898570"/>
              <a:gd name="connsiteX1" fmla="*/ 5140257 w 5199197"/>
              <a:gd name="connsiteY1" fmla="*/ 0 h 5898570"/>
              <a:gd name="connsiteX2" fmla="*/ 5157752 w 5199197"/>
              <a:gd name="connsiteY2" fmla="*/ 63195 h 5898570"/>
              <a:gd name="connsiteX3" fmla="*/ 4107543 w 5199197"/>
              <a:gd name="connsiteY3" fmla="*/ 3367314 h 5898570"/>
              <a:gd name="connsiteX4" fmla="*/ 304800 w 5199197"/>
              <a:gd name="connsiteY4" fmla="*/ 5646057 h 5898570"/>
              <a:gd name="connsiteX5" fmla="*/ 134870 w 5199197"/>
              <a:gd name="connsiteY5" fmla="*/ 5774070 h 5898570"/>
              <a:gd name="connsiteX6" fmla="*/ 0 w 5199197"/>
              <a:gd name="connsiteY6" fmla="*/ 5898570 h 5898570"/>
              <a:gd name="connsiteX7" fmla="*/ 0 w 5199197"/>
              <a:gd name="connsiteY7" fmla="*/ 0 h 589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9197" h="5898570">
                <a:moveTo>
                  <a:pt x="0" y="0"/>
                </a:moveTo>
                <a:lnTo>
                  <a:pt x="5140257" y="0"/>
                </a:lnTo>
                <a:lnTo>
                  <a:pt x="5157752" y="63195"/>
                </a:lnTo>
                <a:cubicBezTo>
                  <a:pt x="5370608" y="978523"/>
                  <a:pt x="4724703" y="2541814"/>
                  <a:pt x="4107543" y="3367314"/>
                </a:cubicBezTo>
                <a:cubicBezTo>
                  <a:pt x="3347962" y="4383314"/>
                  <a:pt x="1228876" y="5034038"/>
                  <a:pt x="304800" y="5646057"/>
                </a:cubicBezTo>
                <a:cubicBezTo>
                  <a:pt x="247045" y="5684308"/>
                  <a:pt x="190387" y="5727313"/>
                  <a:pt x="134870" y="5774070"/>
                </a:cubicBezTo>
                <a:lnTo>
                  <a:pt x="0" y="5898570"/>
                </a:lnTo>
                <a:lnTo>
                  <a:pt x="0" y="0"/>
                </a:lnTo>
                <a:close/>
              </a:path>
            </a:pathLst>
          </a:custGeom>
          <a:gradFill>
            <a:gsLst>
              <a:gs pos="50000">
                <a:schemeClr val="accent1">
                  <a:lumMod val="60000"/>
                  <a:lumOff val="40000"/>
                  <a:alpha val="0"/>
                </a:schemeClr>
              </a:gs>
              <a:gs pos="0">
                <a:srgbClr val="002060">
                  <a:alpha val="35000"/>
                </a:srgbClr>
              </a:gs>
              <a:gs pos="100000">
                <a:schemeClr val="accent1">
                  <a:lumMod val="20000"/>
                  <a:lumOff val="8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9F13007-2B7F-45F7-8FFC-CD4BE4F76B39}"/>
              </a:ext>
            </a:extLst>
          </p:cNvPr>
          <p:cNvSpPr txBox="1"/>
          <p:nvPr/>
        </p:nvSpPr>
        <p:spPr>
          <a:xfrm>
            <a:off x="8636268" y="2868832"/>
            <a:ext cx="807720" cy="261610"/>
          </a:xfrm>
          <a:prstGeom prst="rect">
            <a:avLst/>
          </a:prstGeom>
          <a:noFill/>
        </p:spPr>
        <p:txBody>
          <a:bodyPr wrap="square" rtlCol="0">
            <a:spAutoFit/>
          </a:bodyPr>
          <a:lstStyle/>
          <a:p>
            <a:r>
              <a:rPr lang="en-US" sz="1100" b="1" dirty="0"/>
              <a:t>PAN Card</a:t>
            </a:r>
            <a:endParaRPr lang="en-IN" sz="1100" b="1" dirty="0"/>
          </a:p>
        </p:txBody>
      </p:sp>
    </p:spTree>
    <p:extLst>
      <p:ext uri="{BB962C8B-B14F-4D97-AF65-F5344CB8AC3E}">
        <p14:creationId xmlns:p14="http://schemas.microsoft.com/office/powerpoint/2010/main" val="2243211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4000">
              <a:srgbClr val="ABC0E4">
                <a:alpha val="0"/>
              </a:srgbClr>
            </a:gs>
            <a:gs pos="85000">
              <a:schemeClr val="accent1">
                <a:lumMod val="45000"/>
                <a:lumOff val="55000"/>
                <a:alpha val="34000"/>
              </a:schemeClr>
            </a:gs>
          </a:gsLst>
          <a:lin ang="108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5B47-15C6-4F98-94F9-E39D165F3EE8}"/>
              </a:ext>
            </a:extLst>
          </p:cNvPr>
          <p:cNvSpPr>
            <a:spLocks noGrp="1"/>
          </p:cNvSpPr>
          <p:nvPr>
            <p:ph type="title"/>
          </p:nvPr>
        </p:nvSpPr>
        <p:spPr>
          <a:xfrm>
            <a:off x="838200" y="253999"/>
            <a:ext cx="10515600" cy="854075"/>
          </a:xfrm>
        </p:spPr>
        <p:txBody>
          <a:bodyPr/>
          <a:lstStyle/>
          <a:p>
            <a:pPr algn="ctr"/>
            <a:r>
              <a:rPr lang="en-US" u="sng" dirty="0"/>
              <a:t>Blockchain Mining</a:t>
            </a:r>
            <a:endParaRPr lang="en-IN" u="sng" dirty="0"/>
          </a:p>
        </p:txBody>
      </p:sp>
      <p:pic>
        <p:nvPicPr>
          <p:cNvPr id="6" name="Picture 5">
            <a:extLst>
              <a:ext uri="{FF2B5EF4-FFF2-40B4-BE49-F238E27FC236}">
                <a16:creationId xmlns:a16="http://schemas.microsoft.com/office/drawing/2014/main" id="{4C878212-0D0C-4F41-BE25-B50686218FB0}"/>
              </a:ext>
            </a:extLst>
          </p:cNvPr>
          <p:cNvPicPr>
            <a:picLocks noChangeAspect="1"/>
          </p:cNvPicPr>
          <p:nvPr/>
        </p:nvPicPr>
        <p:blipFill>
          <a:blip r:embed="rId2"/>
          <a:stretch>
            <a:fillRect/>
          </a:stretch>
        </p:blipFill>
        <p:spPr>
          <a:xfrm>
            <a:off x="392415" y="1252025"/>
            <a:ext cx="11407169" cy="5061461"/>
          </a:xfrm>
          <a:prstGeom prst="roundRect">
            <a:avLst>
              <a:gd name="adj" fmla="val 4167"/>
            </a:avLst>
          </a:prstGeom>
          <a:gradFill>
            <a:gsLst>
              <a:gs pos="34000">
                <a:schemeClr val="accent5">
                  <a:lumMod val="20000"/>
                  <a:lumOff val="80000"/>
                </a:schemeClr>
              </a:gs>
              <a:gs pos="63000">
                <a:schemeClr val="accent1">
                  <a:lumMod val="45000"/>
                  <a:lumOff val="55000"/>
                  <a:alpha val="97000"/>
                </a:schemeClr>
              </a:gs>
            </a:gsLst>
            <a:lin ang="10800000" scaled="1"/>
          </a:gradFill>
          <a:ln w="6350" cap="sq">
            <a:solidFill>
              <a:schemeClr val="accent1">
                <a:lumMod val="50000"/>
              </a:schemeClr>
            </a:solidFill>
            <a:miter lim="800000"/>
          </a:ln>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228071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34000">
              <a:srgbClr val="ABC0E4">
                <a:alpha val="0"/>
              </a:srgbClr>
            </a:gs>
            <a:gs pos="85000">
              <a:schemeClr val="accent1">
                <a:lumMod val="45000"/>
                <a:lumOff val="55000"/>
                <a:alpha val="34000"/>
              </a:schemeClr>
            </a:gs>
          </a:gsLst>
          <a:lin ang="108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5CBF1-C9A6-4A97-918E-B1A47FEDF241}"/>
              </a:ext>
            </a:extLst>
          </p:cNvPr>
          <p:cNvSpPr>
            <a:spLocks noGrp="1"/>
          </p:cNvSpPr>
          <p:nvPr>
            <p:ph type="title"/>
          </p:nvPr>
        </p:nvSpPr>
        <p:spPr>
          <a:xfrm>
            <a:off x="838200" y="210456"/>
            <a:ext cx="10515600" cy="941161"/>
          </a:xfrm>
        </p:spPr>
        <p:txBody>
          <a:bodyPr/>
          <a:lstStyle/>
          <a:p>
            <a:pPr algn="ctr"/>
            <a:r>
              <a:rPr lang="en-US" u="sng" dirty="0"/>
              <a:t>Transaction</a:t>
            </a:r>
            <a:endParaRPr lang="en-IN" u="sng" dirty="0"/>
          </a:p>
        </p:txBody>
      </p:sp>
      <p:pic>
        <p:nvPicPr>
          <p:cNvPr id="5" name="Picture 4">
            <a:extLst>
              <a:ext uri="{FF2B5EF4-FFF2-40B4-BE49-F238E27FC236}">
                <a16:creationId xmlns:a16="http://schemas.microsoft.com/office/drawing/2014/main" id="{57311A9B-55FF-4671-8D28-477F7BAE7BC0}"/>
              </a:ext>
            </a:extLst>
          </p:cNvPr>
          <p:cNvPicPr>
            <a:picLocks noChangeAspect="1"/>
          </p:cNvPicPr>
          <p:nvPr/>
        </p:nvPicPr>
        <p:blipFill>
          <a:blip r:embed="rId3"/>
          <a:stretch>
            <a:fillRect/>
          </a:stretch>
        </p:blipFill>
        <p:spPr>
          <a:xfrm>
            <a:off x="436098" y="1236025"/>
            <a:ext cx="11380764" cy="5106573"/>
          </a:xfrm>
          <a:prstGeom prst="roundRect">
            <a:avLst>
              <a:gd name="adj" fmla="val 4167"/>
            </a:avLst>
          </a:prstGeom>
          <a:solidFill>
            <a:srgbClr val="FFFFFF"/>
          </a:solidFill>
          <a:ln w="6350" cap="sq">
            <a:solidFill>
              <a:schemeClr val="accent1">
                <a:lumMod val="50000"/>
              </a:schemeClr>
            </a:solidFill>
            <a:miter lim="800000"/>
          </a:ln>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7223351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ID_TEMPLATES" val="Corridor"/>
</p:tagLst>
</file>

<file path=ppt/tags/tag2.xml><?xml version="1.0" encoding="utf-8"?>
<p:tagLst xmlns:a="http://schemas.openxmlformats.org/drawingml/2006/main" xmlns:r="http://schemas.openxmlformats.org/officeDocument/2006/relationships" xmlns:p="http://schemas.openxmlformats.org/presentationml/2006/main">
  <p:tag name="POWER_USER_ID_TEMPLATES" val="Cycle_2"/>
</p:tagLst>
</file>

<file path=ppt/tags/tag3.xml><?xml version="1.0" encoding="utf-8"?>
<p:tagLst xmlns:a="http://schemas.openxmlformats.org/drawingml/2006/main" xmlns:r="http://schemas.openxmlformats.org/officeDocument/2006/relationships" xmlns:p="http://schemas.openxmlformats.org/presentationml/2006/main">
  <p:tag name="POWER_USER_ID_TEMPLATES" val="SWOT_Analysis_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942</TotalTime>
  <Words>601</Words>
  <Application>Microsoft Office PowerPoint</Application>
  <PresentationFormat>Widescreen</PresentationFormat>
  <Paragraphs>128</Paragraphs>
  <Slides>14</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Segoe UI</vt:lpstr>
      <vt:lpstr>Segoe UI Light</vt:lpstr>
      <vt:lpstr>Office Theme</vt:lpstr>
      <vt:lpstr>BLOCKCHAIN PROJECT </vt:lpstr>
      <vt:lpstr>Problem Statement</vt:lpstr>
      <vt:lpstr>PowerPoint Presentation</vt:lpstr>
      <vt:lpstr>Objective</vt:lpstr>
      <vt:lpstr>Benefits of Including PAN Card in a transaction</vt:lpstr>
      <vt:lpstr>Business Model (Innovation)</vt:lpstr>
      <vt:lpstr>PowerPoint Presentation</vt:lpstr>
      <vt:lpstr>Blockchain Mining</vt:lpstr>
      <vt:lpstr>Transaction</vt:lpstr>
      <vt:lpstr>SWOT Analysis</vt:lpstr>
      <vt:lpstr>PowerPoint Presentation</vt:lpstr>
      <vt:lpstr>Potential Blockchain applications of National interest include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dc:creator>Ridhi Khurana (BDA 19-21)</dc:creator>
  <cp:lastModifiedBy>Shashank Jain (BDA 19-21)</cp:lastModifiedBy>
  <cp:revision>75</cp:revision>
  <dcterms:created xsi:type="dcterms:W3CDTF">2021-02-27T08:09:12Z</dcterms:created>
  <dcterms:modified xsi:type="dcterms:W3CDTF">2021-03-04T13:50:50Z</dcterms:modified>
</cp:coreProperties>
</file>